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69" r:id="rId2"/>
    <p:sldId id="264" r:id="rId3"/>
    <p:sldId id="281" r:id="rId4"/>
    <p:sldId id="287" r:id="rId5"/>
    <p:sldId id="288" r:id="rId6"/>
    <p:sldId id="289" r:id="rId7"/>
    <p:sldId id="273" r:id="rId8"/>
    <p:sldId id="270" r:id="rId9"/>
    <p:sldId id="271" r:id="rId10"/>
    <p:sldId id="290" r:id="rId11"/>
    <p:sldId id="301" r:id="rId12"/>
    <p:sldId id="292" r:id="rId13"/>
    <p:sldId id="303" r:id="rId14"/>
    <p:sldId id="293" r:id="rId15"/>
    <p:sldId id="295" r:id="rId16"/>
    <p:sldId id="296" r:id="rId17"/>
    <p:sldId id="297" r:id="rId18"/>
    <p:sldId id="300" r:id="rId19"/>
    <p:sldId id="291" r:id="rId20"/>
    <p:sldId id="306" r:id="rId21"/>
    <p:sldId id="282" r:id="rId22"/>
    <p:sldId id="284" r:id="rId23"/>
    <p:sldId id="285" r:id="rId24"/>
    <p:sldId id="311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ke Hesseli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7T11:53:58.371" idx="1">
    <p:pos x="8351" y="482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D6832-28AB-3F49-AD77-D6C6C1181F93}" type="datetimeFigureOut">
              <a:rPr lang="en-US" smtClean="0"/>
              <a:t>2014/11/13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418C0-78B4-0344-B08A-1C586147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9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MDR-Tb</a:t>
            </a:r>
            <a:r>
              <a:rPr lang="en-US" baseline="0" dirty="0" smtClean="0"/>
              <a:t> drugs plus ARVS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48AE3-40C3-3541-8F8D-0CBE5B4171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Intensive PK sampling from t0 through</a:t>
            </a:r>
            <a:r>
              <a:rPr lang="en-US" baseline="0" dirty="0" smtClean="0"/>
              <a:t> 8 hours</a:t>
            </a:r>
          </a:p>
          <a:p>
            <a:r>
              <a:rPr lang="en-US" baseline="0" dirty="0" smtClean="0"/>
              <a:t>Exact mg/kg </a:t>
            </a:r>
            <a:r>
              <a:rPr lang="en-US" baseline="0" dirty="0" err="1" smtClean="0"/>
              <a:t>levo</a:t>
            </a:r>
            <a:r>
              <a:rPr lang="en-US" baseline="0" dirty="0" smtClean="0"/>
              <a:t> dose given – 15 mg/kg, administered by study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EB84B-1796-E44F-990A-88FBC6A2CB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3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Multivariate </a:t>
            </a:r>
            <a:r>
              <a:rPr lang="de-DE" b="1" dirty="0" err="1" smtClean="0">
                <a:solidFill>
                  <a:srgbClr val="FF0000"/>
                </a:solidFill>
              </a:rPr>
              <a:t>model</a:t>
            </a:r>
            <a:r>
              <a:rPr lang="de-DE" b="1" dirty="0" smtClean="0">
                <a:solidFill>
                  <a:srgbClr val="FF0000"/>
                </a:solidFill>
              </a:rPr>
              <a:t>: </a:t>
            </a:r>
            <a:r>
              <a:rPr lang="de-DE" b="1" dirty="0" err="1" smtClean="0">
                <a:solidFill>
                  <a:srgbClr val="FF0000"/>
                </a:solidFill>
              </a:rPr>
              <a:t>influence</a:t>
            </a:r>
            <a:r>
              <a:rPr lang="de-DE" b="1" dirty="0" smtClean="0">
                <a:solidFill>
                  <a:srgbClr val="FF0000"/>
                </a:solidFill>
              </a:rPr>
              <a:t> of HIV </a:t>
            </a:r>
            <a:r>
              <a:rPr lang="de-DE" b="1" dirty="0" err="1" smtClean="0">
                <a:solidFill>
                  <a:srgbClr val="FF0000"/>
                </a:solidFill>
              </a:rPr>
              <a:t>reproducible</a:t>
            </a:r>
            <a:r>
              <a:rPr lang="de-DE" b="1" dirty="0" smtClean="0">
                <a:solidFill>
                  <a:srgbClr val="FF0000"/>
                </a:solidFill>
              </a:rPr>
              <a:t> but not of </a:t>
            </a:r>
            <a:r>
              <a:rPr lang="de-DE" b="1" dirty="0" err="1" smtClean="0">
                <a:solidFill>
                  <a:srgbClr val="FF0000"/>
                </a:solidFill>
              </a:rPr>
              <a:t>malnutrition</a:t>
            </a:r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F6AB7-F69D-4C71-A378-70A7C16D2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815" y="8685413"/>
            <a:ext cx="2971587" cy="45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1225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1225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1225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1225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1225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D71A07D-470C-44E4-BE00-C4EE35475E83}" type="slidenum">
              <a:rPr kumimoji="0" lang="ja-JP" alt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17</a:t>
            </a:fld>
            <a:endParaRPr kumimoji="0" lang="en-GB" altLang="ja-JP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en-US" altLang="ja-JP" sz="9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F6AB7-F69D-4C71-A378-70A7C16D2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 13 November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ambria"/>
              </a:defRPr>
            </a:lvl1pPr>
          </a:lstStyle>
          <a:p>
            <a:fld id="{A80CB818-7379-467D-8E76-EF9D9074A26C}" type="datetime2">
              <a:rPr lang="en-US" smtClean="0"/>
              <a:pPr/>
              <a:t>Thursday 13 November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ambria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ambria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mbria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mbria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mbria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mbria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mbria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mbria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Dokument8!OLE_LINK4" TargetMode="External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1028700"/>
            <a:ext cx="7848600" cy="1927225"/>
          </a:xfrm>
        </p:spPr>
        <p:txBody>
          <a:bodyPr/>
          <a:lstStyle/>
          <a:p>
            <a:pPr algn="ctr"/>
            <a:r>
              <a:rPr lang="en-US" dirty="0" smtClean="0"/>
              <a:t>TOMORROW’S TB TREATMENT IN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600" y="4086903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Anneke C. Hesseling</a:t>
            </a:r>
          </a:p>
          <a:p>
            <a:pPr algn="ctr"/>
            <a:r>
              <a:rPr lang="en-US" dirty="0" smtClean="0"/>
              <a:t>Desmond Tutu TB Centre</a:t>
            </a:r>
          </a:p>
          <a:p>
            <a:pPr algn="ctr"/>
            <a:r>
              <a:rPr lang="en-US" dirty="0" smtClean="0"/>
              <a:t>Stellenbosch University</a:t>
            </a:r>
          </a:p>
          <a:p>
            <a:pPr algn="ctr"/>
            <a:r>
              <a:rPr lang="en-US" dirty="0" smtClean="0"/>
              <a:t>31 October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5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14344"/>
              </p:ext>
            </p:extLst>
          </p:nvPr>
        </p:nvGraphicFramePr>
        <p:xfrm>
          <a:off x="258158" y="1048579"/>
          <a:ext cx="8769320" cy="5611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6825"/>
                <a:gridCol w="995423"/>
                <a:gridCol w="845582"/>
                <a:gridCol w="893172"/>
                <a:gridCol w="1136764"/>
                <a:gridCol w="1461554"/>
              </a:tblGrid>
              <a:tr h="61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 </a:t>
                      </a:r>
                      <a:r>
                        <a:rPr lang="en-GB" sz="1800" b="0" dirty="0" smtClean="0">
                          <a:effectLst/>
                          <a:latin typeface="Georgia"/>
                        </a:rPr>
                        <a:t>Grade of AE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Georgia"/>
                        </a:rPr>
                        <a:t>Gr 0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Georgia"/>
                        </a:rPr>
                        <a:t>Gr 1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Georgia"/>
                        </a:rPr>
                        <a:t>Gr </a:t>
                      </a:r>
                      <a:r>
                        <a:rPr lang="en-GB" sz="1800" b="0" dirty="0">
                          <a:effectLst/>
                          <a:latin typeface="Georgia"/>
                        </a:rPr>
                        <a:t>2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effectLst/>
                          <a:latin typeface="Georgia"/>
                        </a:rPr>
                        <a:t>Gr </a:t>
                      </a:r>
                      <a:r>
                        <a:rPr lang="en-GB" sz="1800" b="0" dirty="0">
                          <a:effectLst/>
                          <a:latin typeface="Georgia"/>
                        </a:rPr>
                        <a:t>3-4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Any AE (%)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Joint, muscle or bone pain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122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11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2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2 (1.5)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15 (10.9)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Skin rashes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104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30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2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 (0.7)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33 (24.1)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Itchy skin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110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24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2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 (0.7)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27 (19.7)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Headache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120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16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0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17 (12.4)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Sleep/mood problem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124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9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3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 (0.7)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13 (9.5)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Lethargy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118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17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 (0.7)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19 (13.9)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Visual problem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132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5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0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0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5 (3.6)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Vomiting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113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20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3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 (0.7)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24 (17.5)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Diarrhoea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125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10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 (0.7)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12 (8.8)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Jaundice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133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2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 (0.7)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4 (2.9)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↓Appetite/nausea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118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14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3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 (0.7)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18 (13.1)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Hearing loss (n=142</a:t>
                      </a:r>
                      <a:r>
                        <a:rPr lang="en-GB" sz="1800" b="0" dirty="0" smtClean="0">
                          <a:effectLst/>
                          <a:latin typeface="Georgia"/>
                        </a:rPr>
                        <a:t>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Georg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 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 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800000"/>
                          </a:solidFill>
                          <a:effectLst/>
                          <a:latin typeface="Georgia"/>
                        </a:rPr>
                        <a:t>25 (17.6)</a:t>
                      </a:r>
                      <a:endParaRPr lang="en-ZA" sz="1800" b="0" dirty="0">
                        <a:solidFill>
                          <a:srgbClr val="8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2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effectLst/>
                          <a:latin typeface="Georgia"/>
                        </a:rPr>
                        <a:t>Thyroxine</a:t>
                      </a:r>
                      <a:r>
                        <a:rPr lang="en-GB" sz="1800" b="0" dirty="0">
                          <a:effectLst/>
                          <a:latin typeface="Georgia"/>
                        </a:rPr>
                        <a:t> supplementation </a:t>
                      </a:r>
                      <a:r>
                        <a:rPr lang="en-GB" sz="1800" b="0" dirty="0" smtClean="0">
                          <a:effectLst/>
                          <a:latin typeface="Georgia"/>
                        </a:rPr>
                        <a:t>(n=142; ↑</a:t>
                      </a:r>
                      <a:r>
                        <a:rPr lang="en-GB" sz="1800" b="0" dirty="0">
                          <a:effectLst/>
                          <a:latin typeface="Georgia"/>
                        </a:rPr>
                        <a:t>TSH &amp; ↓ fT4)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Georg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 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Georgia"/>
                        </a:rPr>
                        <a:t> </a:t>
                      </a:r>
                      <a:endParaRPr lang="en-ZA" sz="1800" b="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800000"/>
                          </a:solidFill>
                          <a:effectLst/>
                          <a:latin typeface="Georgia"/>
                        </a:rPr>
                        <a:t>32 (22.5)</a:t>
                      </a:r>
                      <a:endParaRPr lang="en-ZA" sz="1800" b="0" dirty="0">
                        <a:solidFill>
                          <a:srgbClr val="8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506849"/>
            <a:ext cx="7776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/>
                <a:ea typeface="Times New Roman" pitchFamily="18" charset="0"/>
                <a:cs typeface="Georgia"/>
              </a:rPr>
              <a:t>Adverse events (n = 137)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3429" y="6349731"/>
            <a:ext cx="2878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Georgia"/>
              </a:rPr>
              <a:t>Seddon, </a:t>
            </a:r>
            <a:r>
              <a:rPr lang="en-US" sz="1400" i="1" dirty="0" err="1" smtClean="0">
                <a:latin typeface="Georgia"/>
              </a:rPr>
              <a:t>Clin</a:t>
            </a:r>
            <a:r>
              <a:rPr lang="en-US" sz="1400" i="1" dirty="0" smtClean="0">
                <a:latin typeface="Georgia"/>
              </a:rPr>
              <a:t> Infect Dis 2013 </a:t>
            </a:r>
            <a:endParaRPr lang="en-US" sz="1400" i="1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688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7500"/>
            <a:ext cx="8534400" cy="758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AMIKACIN PK BY AGE AND HIV STATUS (N=28)</a:t>
            </a:r>
            <a:endParaRPr lang="en-US" sz="32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82725"/>
            <a:ext cx="8504238" cy="4572000"/>
          </a:xfrm>
        </p:spPr>
        <p:txBody>
          <a:bodyPr/>
          <a:lstStyle/>
          <a:p>
            <a:endParaRPr lang="en-US" dirty="0">
              <a:latin typeface="Georgia" charset="0"/>
              <a:ea typeface="MS PGothic" charset="0"/>
            </a:endParaRP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301625" y="1587500"/>
          <a:ext cx="8534400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11353382" imgH="2616104" progId="Excel.Sheet.8">
                  <p:embed/>
                </p:oleObj>
              </mc:Choice>
              <mc:Fallback>
                <p:oleObj name="Worksheet" r:id="rId3" imgW="11353382" imgH="261610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587500"/>
                        <a:ext cx="8534400" cy="404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7984" y="5750004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charset="0"/>
                <a:ea typeface="MS PGothic" charset="0"/>
              </a:rPr>
              <a:t>Adult target values: </a:t>
            </a:r>
            <a:endParaRPr lang="en-US" sz="2400" dirty="0" smtClean="0">
              <a:latin typeface="Georgia" charset="0"/>
              <a:ea typeface="MS PGothic" charset="0"/>
            </a:endParaRPr>
          </a:p>
          <a:p>
            <a:r>
              <a:rPr lang="en-US" sz="2400" dirty="0" smtClean="0">
                <a:latin typeface="Georgia" charset="0"/>
                <a:ea typeface="MS PGothic" charset="0"/>
              </a:rPr>
              <a:t>C</a:t>
            </a:r>
            <a:r>
              <a:rPr lang="en-US" sz="2400" baseline="-25000" dirty="0" smtClean="0">
                <a:latin typeface="Georgia" charset="0"/>
                <a:ea typeface="MS PGothic" charset="0"/>
              </a:rPr>
              <a:t>max</a:t>
            </a:r>
            <a:r>
              <a:rPr lang="en-US" sz="2400" dirty="0">
                <a:latin typeface="Georgia" charset="0"/>
                <a:ea typeface="MS PGothic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Georgia" charset="0"/>
                <a:ea typeface="MS PGothic" charset="0"/>
              </a:rPr>
              <a:t>35-45 </a:t>
            </a:r>
            <a:r>
              <a:rPr lang="en-US" sz="2400" dirty="0" err="1">
                <a:latin typeface="Georgia" charset="0"/>
                <a:ea typeface="MS PGothic" charset="0"/>
              </a:rPr>
              <a:t>ug</a:t>
            </a:r>
            <a:r>
              <a:rPr lang="en-US" sz="2400" dirty="0">
                <a:latin typeface="Georgia" charset="0"/>
                <a:ea typeface="MS PGothic" charset="0"/>
              </a:rPr>
              <a:t>/ml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7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9314" y="448298"/>
            <a:ext cx="7019110" cy="758952"/>
          </a:xfrm>
        </p:spPr>
        <p:txBody>
          <a:bodyPr>
            <a:noAutofit/>
          </a:bodyPr>
          <a:lstStyle/>
          <a:p>
            <a:r>
              <a:rPr lang="de-DE" sz="2800" dirty="0" err="1" smtClean="0">
                <a:solidFill>
                  <a:schemeClr val="tx1"/>
                </a:solidFill>
                <a:latin typeface="Cambria"/>
                <a:cs typeface="Cambria"/>
              </a:rPr>
              <a:t>Levofloxacin</a:t>
            </a:r>
            <a:r>
              <a:rPr lang="de-DE" sz="280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Cambria"/>
                <a:cs typeface="Cambria"/>
              </a:rPr>
              <a:t>for</a:t>
            </a:r>
            <a:r>
              <a:rPr lang="de-DE" sz="2800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Cambria"/>
                <a:cs typeface="Cambria"/>
              </a:rPr>
              <a:t>children</a:t>
            </a:r>
            <a:r>
              <a:rPr lang="de-DE" sz="2800" dirty="0" smtClean="0">
                <a:solidFill>
                  <a:schemeClr val="tx1"/>
                </a:solidFill>
                <a:latin typeface="Cambria"/>
                <a:cs typeface="Cambria"/>
              </a:rPr>
              <a:t>: 15 mg/kg </a:t>
            </a:r>
            <a:r>
              <a:rPr lang="de-DE" sz="2800" dirty="0" err="1" smtClean="0">
                <a:solidFill>
                  <a:schemeClr val="tx1"/>
                </a:solidFill>
                <a:latin typeface="Cambria"/>
                <a:cs typeface="Cambria"/>
              </a:rPr>
              <a:t>daily</a:t>
            </a:r>
            <a:endParaRPr lang="de-DE" sz="28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899311"/>
              </p:ext>
            </p:extLst>
          </p:nvPr>
        </p:nvGraphicFramePr>
        <p:xfrm>
          <a:off x="783382" y="1484783"/>
          <a:ext cx="5328592" cy="21088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54432"/>
                <a:gridCol w="3774160"/>
              </a:tblGrid>
              <a:tr h="862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Cambria"/>
                          <a:ea typeface="Cambria"/>
                          <a:cs typeface="Cambria"/>
                        </a:rPr>
                        <a:t>Parameter</a:t>
                      </a:r>
                      <a:endParaRPr lang="de-DE" sz="20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latin typeface="Cambria"/>
                          <a:ea typeface="Cambria"/>
                          <a:cs typeface="Cambria"/>
                        </a:rPr>
                        <a:t>Median (IQR) PK value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latin typeface="Cambria"/>
                          <a:ea typeface="Cambria"/>
                          <a:cs typeface="Cambria"/>
                        </a:rPr>
                        <a:t>(n=23)</a:t>
                      </a:r>
                      <a:endParaRPr lang="de-DE" sz="20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 anchor="b"/>
                </a:tc>
              </a:tr>
              <a:tr h="623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mbria"/>
                          <a:ea typeface="Cambria"/>
                          <a:cs typeface="Cambria"/>
                        </a:rPr>
                        <a:t>C</a:t>
                      </a:r>
                      <a:r>
                        <a:rPr lang="de-DE" sz="2000" baseline="-25000" dirty="0">
                          <a:latin typeface="Cambria"/>
                          <a:ea typeface="Cambria"/>
                          <a:cs typeface="Cambria"/>
                        </a:rPr>
                        <a:t>max</a:t>
                      </a:r>
                      <a:r>
                        <a:rPr lang="de-DE" sz="2000" dirty="0">
                          <a:latin typeface="Cambria"/>
                          <a:ea typeface="Cambria"/>
                          <a:cs typeface="Cambria"/>
                        </a:rPr>
                        <a:t> (μg/ml)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mbria"/>
                          <a:ea typeface="Cambria"/>
                          <a:cs typeface="Cambria"/>
                        </a:rPr>
                        <a:t>6.71                       </a:t>
                      </a:r>
                      <a:r>
                        <a:rPr lang="de-DE" sz="2000" dirty="0" smtClean="0"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lang="de-DE" sz="2000" dirty="0">
                          <a:latin typeface="Cambria"/>
                          <a:ea typeface="Cambria"/>
                          <a:cs typeface="Cambria"/>
                        </a:rPr>
                        <a:t>(4.69 - 8.06)</a:t>
                      </a:r>
                    </a:p>
                  </a:txBody>
                  <a:tcPr marL="51435" marR="51435" marT="0" marB="0" anchor="ctr"/>
                </a:tc>
              </a:tr>
              <a:tr h="623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mbria"/>
                          <a:ea typeface="Cambria"/>
                          <a:cs typeface="Cambria"/>
                        </a:rPr>
                        <a:t>AUC</a:t>
                      </a:r>
                      <a:r>
                        <a:rPr lang="de-DE" sz="2000" baseline="-25000" dirty="0">
                          <a:latin typeface="Cambria"/>
                          <a:ea typeface="Cambria"/>
                          <a:cs typeface="Cambria"/>
                        </a:rPr>
                        <a:t>0-8</a:t>
                      </a:r>
                      <a:r>
                        <a:rPr lang="de-DE" sz="2000" dirty="0">
                          <a:latin typeface="Cambria"/>
                          <a:ea typeface="Cambria"/>
                          <a:cs typeface="Cambria"/>
                        </a:rPr>
                        <a:t> (μg∙h/ml)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latin typeface="Cambria"/>
                          <a:ea typeface="Cambria"/>
                          <a:cs typeface="Cambria"/>
                        </a:rPr>
                        <a:t>29.89  </a:t>
                      </a:r>
                      <a:r>
                        <a:rPr lang="de-DE" sz="2000" dirty="0" smtClean="0">
                          <a:latin typeface="Cambria"/>
                          <a:ea typeface="Cambria"/>
                          <a:cs typeface="Cambria"/>
                        </a:rPr>
                        <a:t>(</a:t>
                      </a:r>
                      <a:r>
                        <a:rPr lang="de-DE" sz="2000" dirty="0">
                          <a:latin typeface="Cambria"/>
                          <a:ea typeface="Cambria"/>
                          <a:cs typeface="Cambria"/>
                        </a:rPr>
                        <a:t>23.81 - 36.39)</a:t>
                      </a: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5036" y="6397825"/>
            <a:ext cx="274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ZA" sz="1400" i="1" dirty="0">
                <a:solidFill>
                  <a:prstClr val="black"/>
                </a:solidFill>
                <a:latin typeface="Cambria"/>
              </a:rPr>
              <a:t>Thee, Antimicrob Agents Chemother, 2013</a:t>
            </a:r>
            <a:endParaRPr lang="en-US" sz="1400" dirty="0">
              <a:solidFill>
                <a:prstClr val="black"/>
              </a:solidFill>
              <a:latin typeface="Georgia"/>
            </a:endParaRPr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839466"/>
              </p:ext>
            </p:extLst>
          </p:nvPr>
        </p:nvGraphicFramePr>
        <p:xfrm>
          <a:off x="539552" y="4005064"/>
          <a:ext cx="8205406" cy="195101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40160"/>
                <a:gridCol w="2085170"/>
                <a:gridCol w="2340038"/>
                <a:gridCol w="2340038"/>
              </a:tblGrid>
              <a:tr h="39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Cambria"/>
                          <a:ea typeface="Cambria"/>
                          <a:cs typeface="Cambria"/>
                        </a:rPr>
                        <a:t>Parameter</a:t>
                      </a:r>
                      <a:endParaRPr lang="de-DE" sz="20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latin typeface="Cambria"/>
                          <a:ea typeface="Cambria"/>
                          <a:cs typeface="Cambria"/>
                        </a:rPr>
                        <a:t>Target value</a:t>
                      </a:r>
                      <a:endParaRPr lang="de-DE" sz="20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latin typeface="Cambria"/>
                          <a:ea typeface="Cambria"/>
                          <a:cs typeface="Cambria"/>
                        </a:rPr>
                        <a:t>Mean (sd) PK</a:t>
                      </a:r>
                      <a:r>
                        <a:rPr lang="de-DE" sz="2000" b="1" baseline="0" dirty="0" smtClean="0">
                          <a:latin typeface="Cambria"/>
                          <a:ea typeface="Cambria"/>
                          <a:cs typeface="Cambria"/>
                        </a:rPr>
                        <a:t> value/MIC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latin typeface="Cambria"/>
                          <a:ea typeface="Cambria"/>
                          <a:cs typeface="Cambria"/>
                        </a:rPr>
                        <a:t> if MIC is 0.5</a:t>
                      </a:r>
                      <a:endParaRPr lang="de-DE" sz="20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latin typeface="Cambria"/>
                          <a:ea typeface="Cambria"/>
                          <a:cs typeface="Cambria"/>
                        </a:rPr>
                        <a:t> Mean</a:t>
                      </a:r>
                      <a:r>
                        <a:rPr lang="de-DE" sz="2000" b="1" baseline="0" dirty="0" smtClean="0">
                          <a:latin typeface="Cambria"/>
                          <a:ea typeface="Cambria"/>
                          <a:cs typeface="Cambria"/>
                        </a:rPr>
                        <a:t> (sd) </a:t>
                      </a:r>
                      <a:r>
                        <a:rPr lang="de-DE" sz="2000" b="1" dirty="0" smtClean="0">
                          <a:latin typeface="Cambria"/>
                          <a:ea typeface="Cambria"/>
                          <a:cs typeface="Cambria"/>
                        </a:rPr>
                        <a:t>PK</a:t>
                      </a:r>
                      <a:r>
                        <a:rPr lang="de-DE" sz="2000" b="1" baseline="0" dirty="0" smtClean="0">
                          <a:latin typeface="Cambria"/>
                          <a:ea typeface="Cambria"/>
                          <a:cs typeface="Cambria"/>
                        </a:rPr>
                        <a:t> value/MIC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latin typeface="Cambria"/>
                          <a:ea typeface="Cambria"/>
                          <a:cs typeface="Cambria"/>
                        </a:rPr>
                        <a:t> if MIC is 1.0</a:t>
                      </a:r>
                      <a:endParaRPr lang="de-DE" sz="20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 anchor="b"/>
                </a:tc>
              </a:tr>
              <a:tr h="518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ambria"/>
                          <a:ea typeface="Cambria"/>
                          <a:cs typeface="Cambria"/>
                        </a:rPr>
                        <a:t>C</a:t>
                      </a:r>
                      <a:r>
                        <a:rPr lang="de-DE" sz="1800" baseline="-25000" dirty="0">
                          <a:latin typeface="Cambria"/>
                          <a:ea typeface="Cambria"/>
                          <a:cs typeface="Cambria"/>
                        </a:rPr>
                        <a:t>max</a:t>
                      </a:r>
                      <a:r>
                        <a:rPr lang="de-DE" sz="1800" dirty="0"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lang="de-DE" sz="1800" dirty="0" smtClean="0">
                          <a:latin typeface="Cambria"/>
                          <a:ea typeface="Cambria"/>
                          <a:cs typeface="Cambria"/>
                        </a:rPr>
                        <a:t>/MIC</a:t>
                      </a:r>
                      <a:endParaRPr lang="de-DE" sz="18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Cambria"/>
                          <a:ea typeface="Cambria"/>
                          <a:cs typeface="Cambria"/>
                        </a:rPr>
                        <a:t>8-10</a:t>
                      </a:r>
                      <a:endParaRPr lang="de-DE" sz="20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0" i="0" u="none" strike="noStrike" dirty="0" smtClean="0">
                          <a:solidFill>
                            <a:schemeClr val="tx1"/>
                          </a:solidFill>
                          <a:latin typeface="Cambria"/>
                        </a:rPr>
                        <a:t>13.1 (4.0)</a:t>
                      </a:r>
                      <a:endParaRPr lang="de-DE" sz="2000" b="0" i="0" u="none" strike="noStrike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latin typeface="Cambria"/>
                        </a:rPr>
                        <a:t>6.5 (</a:t>
                      </a:r>
                      <a:r>
                        <a:rPr lang="de-DE" sz="2000" b="1" i="0" u="none" strike="noStrike" dirty="0" smtClean="0">
                          <a:solidFill>
                            <a:srgbClr val="FF0000"/>
                          </a:solidFill>
                          <a:latin typeface="Cambria"/>
                        </a:rPr>
                        <a:t>2.0)</a:t>
                      </a:r>
                      <a:endParaRPr lang="de-DE" sz="2000" b="1" i="0" u="none" strike="noStrike" dirty="0">
                        <a:solidFill>
                          <a:srgbClr val="FF0000"/>
                        </a:solidFill>
                        <a:latin typeface="Cambria"/>
                      </a:endParaRPr>
                    </a:p>
                  </a:txBody>
                  <a:tcPr marL="9525" marR="9525" marT="12700" marB="0" anchor="ctr"/>
                </a:tc>
              </a:tr>
              <a:tr h="518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ambria"/>
                          <a:ea typeface="Cambria"/>
                          <a:cs typeface="Cambria"/>
                        </a:rPr>
                        <a:t>AUC/MIC</a:t>
                      </a:r>
                      <a:endParaRPr lang="de-DE" sz="18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latin typeface="Cambria"/>
                          <a:ea typeface="Cambria"/>
                          <a:cs typeface="Cambria"/>
                        </a:rPr>
                        <a:t>100</a:t>
                      </a:r>
                      <a:endParaRPr lang="de-DE" sz="20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FF0000"/>
                          </a:solidFill>
                          <a:latin typeface="Cambria"/>
                        </a:rPr>
                        <a:t>65.3 (18.4)</a:t>
                      </a:r>
                      <a:endParaRPr lang="de-DE" sz="2000" b="1" i="0" u="none" strike="noStrike" dirty="0">
                        <a:solidFill>
                          <a:srgbClr val="FF0000"/>
                        </a:solidFill>
                        <a:latin typeface="Cambria"/>
                      </a:endParaRPr>
                    </a:p>
                  </a:txBody>
                  <a:tcPr marL="9525" marR="9525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smtClean="0">
                          <a:solidFill>
                            <a:srgbClr val="FF0000"/>
                          </a:solidFill>
                          <a:latin typeface="Cambria"/>
                        </a:rPr>
                        <a:t>32.6 (9.2)</a:t>
                      </a:r>
                      <a:endParaRPr lang="de-DE" sz="2000" b="1" i="0" u="none" strike="noStrike" dirty="0">
                        <a:solidFill>
                          <a:srgbClr val="FF0000"/>
                        </a:solidFill>
                        <a:latin typeface="Cambria"/>
                      </a:endParaRPr>
                    </a:p>
                  </a:txBody>
                  <a:tcPr marL="9525" marR="9525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37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150120"/>
              </p:ext>
            </p:extLst>
          </p:nvPr>
        </p:nvGraphicFramePr>
        <p:xfrm>
          <a:off x="0" y="1828739"/>
          <a:ext cx="9025932" cy="392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kument" r:id="rId4" imgW="8610600" imgH="3517900" progId="Word.Document.12">
                  <p:link updateAutomatic="1"/>
                </p:oleObj>
              </mc:Choice>
              <mc:Fallback>
                <p:oleObj name="Dokument" r:id="rId4" imgW="8610600" imgH="35179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739"/>
                        <a:ext cx="9025932" cy="3923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8414518" y="3766149"/>
            <a:ext cx="611414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8435522" y="2846420"/>
            <a:ext cx="636814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5925" y="467440"/>
            <a:ext cx="8728075" cy="114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111" dirty="0" smtClean="0">
                <a:solidFill>
                  <a:schemeClr val="tx1"/>
                </a:solidFill>
              </a:rPr>
              <a:t>Moxifloxacin PK in children by HIV status, nutritional status and administration method: 7-15 years, n=23 </a:t>
            </a:r>
            <a:endParaRPr lang="en-ZA" sz="311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6929" y="5786210"/>
            <a:ext cx="715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Mean AUC</a:t>
            </a:r>
            <a:r>
              <a:rPr lang="en-US" sz="2400" baseline="-25000" dirty="0">
                <a:latin typeface="Cambria"/>
                <a:cs typeface="Cambria"/>
              </a:rPr>
              <a:t>0-24</a:t>
            </a:r>
            <a:r>
              <a:rPr lang="en-US" sz="2400" dirty="0">
                <a:latin typeface="Cambria"/>
                <a:cs typeface="Cambria"/>
              </a:rPr>
              <a:t>/</a:t>
            </a:r>
            <a:r>
              <a:rPr lang="en-US" sz="2400" dirty="0" smtClean="0">
                <a:latin typeface="Cambria"/>
                <a:cs typeface="Cambria"/>
              </a:rPr>
              <a:t>MIC: </a:t>
            </a:r>
            <a:r>
              <a:rPr lang="en-US" sz="2400" dirty="0">
                <a:latin typeface="Cambria"/>
                <a:cs typeface="Cambria"/>
              </a:rPr>
              <a:t>56.1 </a:t>
            </a:r>
            <a:r>
              <a:rPr lang="en-US" sz="2400" dirty="0" smtClean="0">
                <a:latin typeface="Cambria"/>
                <a:cs typeface="Cambria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ambria"/>
                <a:cs typeface="Cambria"/>
              </a:rPr>
              <a:t>Target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: 100 </a:t>
            </a:r>
            <a:endParaRPr lang="en-US" sz="24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sz="2400" dirty="0" smtClean="0">
                <a:latin typeface="Cambria"/>
                <a:cs typeface="Cambria"/>
              </a:rPr>
              <a:t>Mean </a:t>
            </a:r>
            <a:r>
              <a:rPr lang="en-US" sz="2400" dirty="0">
                <a:latin typeface="Cambria"/>
                <a:cs typeface="Cambria"/>
              </a:rPr>
              <a:t>Cmax/</a:t>
            </a:r>
            <a:r>
              <a:rPr lang="en-US" sz="2400" dirty="0" smtClean="0">
                <a:latin typeface="Cambria"/>
                <a:cs typeface="Cambria"/>
              </a:rPr>
              <a:t>MIC: 6.5: </a:t>
            </a:r>
            <a:r>
              <a:rPr lang="en-US" sz="2400" dirty="0" smtClean="0">
                <a:solidFill>
                  <a:srgbClr val="FF0000"/>
                </a:solidFill>
                <a:latin typeface="Cambria"/>
                <a:cs typeface="Cambria"/>
              </a:rPr>
              <a:t>target: 8-10 </a:t>
            </a:r>
            <a:endParaRPr lang="en-US" sz="24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643254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"/>
                <a:cs typeface="Cambria"/>
              </a:rPr>
              <a:t>Thee, in press </a:t>
            </a:r>
            <a:endParaRPr lang="en-US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0048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772400" cy="4978398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endParaRPr lang="en-ZA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3" descr="Tabs phot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975926" cy="448194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547664" y="2060848"/>
            <a:ext cx="269366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         </a:t>
            </a:r>
            <a:r>
              <a:rPr lang="en-US" dirty="0" err="1" smtClean="0"/>
              <a:t>Ofloxacin</a:t>
            </a:r>
            <a:endParaRPr lang="en-US" dirty="0" smtClean="0"/>
          </a:p>
          <a:p>
            <a:pPr algn="ctr"/>
            <a:r>
              <a:rPr lang="en-US" dirty="0" smtClean="0"/>
              <a:t>         200 mg</a:t>
            </a:r>
            <a:endParaRPr lang="en-US" dirty="0"/>
          </a:p>
        </p:txBody>
      </p:sp>
      <p:sp>
        <p:nvSpPr>
          <p:cNvPr id="9" name="TextBox 2"/>
          <p:cNvSpPr txBox="1"/>
          <p:nvPr/>
        </p:nvSpPr>
        <p:spPr>
          <a:xfrm>
            <a:off x="3851920" y="2060848"/>
            <a:ext cx="222884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err="1" smtClean="0"/>
              <a:t>Levofloxacin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250 mg</a:t>
            </a:r>
            <a:endParaRPr lang="en-US" dirty="0"/>
          </a:p>
        </p:txBody>
      </p:sp>
      <p:sp>
        <p:nvSpPr>
          <p:cNvPr id="10" name="TextBox 2"/>
          <p:cNvSpPr txBox="1"/>
          <p:nvPr/>
        </p:nvSpPr>
        <p:spPr>
          <a:xfrm>
            <a:off x="5940152" y="2060848"/>
            <a:ext cx="164772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Moxifloxacin</a:t>
            </a:r>
          </a:p>
          <a:p>
            <a:pPr algn="ctr"/>
            <a:r>
              <a:rPr lang="en-US" dirty="0" smtClean="0"/>
              <a:t>400 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8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DELAMANID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144000" cy="42973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Trial 232: Phase 1 PK Age De-escalation study</a:t>
            </a:r>
          </a:p>
          <a:p>
            <a:pPr lvl="1"/>
            <a:r>
              <a:rPr lang="en-US" sz="2400" dirty="0" smtClean="0"/>
              <a:t>Define dose of delamanid in children resulting in AUC  comparable to the effective AUC </a:t>
            </a:r>
            <a:r>
              <a:rPr lang="en-US" sz="2400" dirty="0"/>
              <a:t>observed </a:t>
            </a:r>
            <a:r>
              <a:rPr lang="en-US" sz="2400" dirty="0" smtClean="0"/>
              <a:t>in adult MDR-TB trials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Trial 233: Phase 2 Safety </a:t>
            </a:r>
            <a:r>
              <a:rPr lang="en-US" sz="2400" b="1" dirty="0"/>
              <a:t>S</a:t>
            </a:r>
            <a:r>
              <a:rPr lang="en-US" sz="2400" b="1" dirty="0" smtClean="0"/>
              <a:t>tudy</a:t>
            </a:r>
          </a:p>
          <a:p>
            <a:pPr lvl="1"/>
            <a:r>
              <a:rPr lang="en-US" sz="2400" dirty="0" smtClean="0"/>
              <a:t>Investigate </a:t>
            </a:r>
            <a:r>
              <a:rPr lang="en-US" sz="2400" dirty="0"/>
              <a:t>the safety, tolerability, </a:t>
            </a:r>
            <a:r>
              <a:rPr lang="en-US" sz="2400" dirty="0" smtClean="0"/>
              <a:t>and PK of </a:t>
            </a:r>
            <a:r>
              <a:rPr lang="en-US" sz="2400" dirty="0"/>
              <a:t>delamanid </a:t>
            </a:r>
            <a:r>
              <a:rPr lang="en-US" sz="2400" dirty="0" smtClean="0"/>
              <a:t>administered for six months in </a:t>
            </a:r>
            <a:r>
              <a:rPr lang="en-US" sz="2400" dirty="0"/>
              <a:t>a pediatric population </a:t>
            </a:r>
            <a:r>
              <a:rPr lang="en-US" sz="2400" dirty="0" smtClean="0"/>
              <a:t>receiving </a:t>
            </a:r>
            <a:r>
              <a:rPr lang="en-US" sz="2400" dirty="0"/>
              <a:t>concomitant </a:t>
            </a:r>
            <a:r>
              <a:rPr lang="en-US" sz="2400" dirty="0" smtClean="0"/>
              <a:t>OBR</a:t>
            </a:r>
          </a:p>
          <a:p>
            <a:pPr lvl="1"/>
            <a:endParaRPr lang="en-US" sz="2400" dirty="0"/>
          </a:p>
          <a:p>
            <a:pPr marL="274320" lvl="1" indent="0">
              <a:buNone/>
            </a:pPr>
            <a:r>
              <a:rPr lang="en-US" sz="2800" dirty="0" smtClean="0"/>
              <a:t>Enrolling: Philippines, South Africa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4" y="5540539"/>
            <a:ext cx="2790825" cy="11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0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50392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Group </a:t>
            </a:r>
            <a:r>
              <a:rPr lang="en-US" sz="2400" dirty="0"/>
              <a:t>1:  Adolescents </a:t>
            </a:r>
            <a:r>
              <a:rPr lang="en-US" sz="2400" dirty="0" smtClean="0"/>
              <a:t>12 to 17 </a:t>
            </a:r>
            <a:r>
              <a:rPr lang="en-US" sz="2400" dirty="0"/>
              <a:t>years 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100 mg </a:t>
            </a:r>
            <a:r>
              <a:rPr lang="en-US" sz="2400" dirty="0" smtClean="0">
                <a:solidFill>
                  <a:schemeClr val="tx1"/>
                </a:solidFill>
              </a:rPr>
              <a:t>BID, n=6)</a:t>
            </a:r>
          </a:p>
          <a:p>
            <a:r>
              <a:rPr lang="en-US" sz="2400" dirty="0" smtClean="0"/>
              <a:t>Group </a:t>
            </a:r>
            <a:r>
              <a:rPr lang="en-US" sz="2400" dirty="0"/>
              <a:t>2:  Children 6 to 11 years 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50 mg BID; </a:t>
            </a:r>
            <a:r>
              <a:rPr lang="en-US" sz="2400" dirty="0" smtClean="0">
                <a:solidFill>
                  <a:schemeClr val="tx1"/>
                </a:solidFill>
              </a:rPr>
              <a:t>n=6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ediatric formulation </a:t>
            </a:r>
          </a:p>
          <a:p>
            <a:r>
              <a:rPr lang="en-US" sz="2400" dirty="0" smtClean="0"/>
              <a:t>Group </a:t>
            </a:r>
            <a:r>
              <a:rPr lang="en-US" sz="2400" dirty="0"/>
              <a:t>3:  Children 3 to 5 years 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25 mg BID; </a:t>
            </a:r>
            <a:r>
              <a:rPr lang="en-US" sz="2400" dirty="0" smtClean="0">
                <a:solidFill>
                  <a:schemeClr val="tx1"/>
                </a:solidFill>
              </a:rPr>
              <a:t>n=6)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(50 </a:t>
            </a:r>
            <a:r>
              <a:rPr lang="en-US" sz="2400" dirty="0">
                <a:solidFill>
                  <a:schemeClr val="tx1"/>
                </a:solidFill>
              </a:rPr>
              <a:t>mg BID; </a:t>
            </a:r>
            <a:r>
              <a:rPr lang="en-US" sz="2400" dirty="0" smtClean="0">
                <a:solidFill>
                  <a:schemeClr val="tx1"/>
                </a:solidFill>
              </a:rPr>
              <a:t>n=6)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Group 4:  Newborns and infants 0 to 2 </a:t>
            </a:r>
            <a:r>
              <a:rPr lang="en-US" sz="2400" dirty="0" smtClean="0"/>
              <a:t>years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(5 </a:t>
            </a:r>
            <a:r>
              <a:rPr lang="en-US" sz="2400" dirty="0">
                <a:solidFill>
                  <a:schemeClr val="tx1"/>
                </a:solidFill>
              </a:rPr>
              <a:t>mg </a:t>
            </a:r>
            <a:r>
              <a:rPr lang="en-US" sz="2400" dirty="0" smtClean="0">
                <a:solidFill>
                  <a:schemeClr val="tx1"/>
                </a:solidFill>
              </a:rPr>
              <a:t>BID; n=6)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(25 </a:t>
            </a:r>
            <a:r>
              <a:rPr lang="en-US" sz="2400" dirty="0">
                <a:solidFill>
                  <a:schemeClr val="tx1"/>
                </a:solidFill>
              </a:rPr>
              <a:t>mg BID; n =</a:t>
            </a:r>
            <a:r>
              <a:rPr lang="en-US" sz="2400" dirty="0" smtClean="0">
                <a:solidFill>
                  <a:schemeClr val="tx1"/>
                </a:solidFill>
              </a:rPr>
              <a:t>6)</a:t>
            </a:r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IMPAACT: HIV co-infection study  planned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N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>
                <a:solidFill>
                  <a:srgbClr val="800000"/>
                </a:solidFill>
              </a:rPr>
              <a:t>36 </a:t>
            </a:r>
            <a:r>
              <a:rPr lang="en-US" sz="2800" dirty="0" smtClean="0">
                <a:solidFill>
                  <a:srgbClr val="800000"/>
                </a:solidFill>
              </a:rPr>
              <a:t>HIV+ children: DDI, PK and safety; PK modeling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88640"/>
            <a:ext cx="3317326" cy="141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05" name="AutoShape 9"/>
          <p:cNvSpPr>
            <a:spLocks noChangeArrowheads="1"/>
          </p:cNvSpPr>
          <p:nvPr/>
        </p:nvSpPr>
        <p:spPr bwMode="auto">
          <a:xfrm>
            <a:off x="914400" y="774700"/>
            <a:ext cx="8229600" cy="812800"/>
          </a:xfrm>
          <a:prstGeom prst="rightArrow">
            <a:avLst>
              <a:gd name="adj1" fmla="val 57669"/>
              <a:gd name="adj2" fmla="val 92518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rgbClr val="1F89F2"/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kumimoji="0" lang="en-US" altLang="ja-JP" b="1" dirty="0">
                <a:solidFill>
                  <a:srgbClr val="F8F8F8"/>
                </a:solidFill>
                <a:latin typeface="Calibri" pitchFamily="34" charset="0"/>
                <a:cs typeface="Georgia"/>
                <a:sym typeface="Arial" charset="0"/>
              </a:rPr>
              <a:t>2011           </a:t>
            </a:r>
            <a:r>
              <a:rPr kumimoji="0" lang="en-US" altLang="ja-JP" b="1" dirty="0" smtClean="0">
                <a:solidFill>
                  <a:srgbClr val="F8F8F8"/>
                </a:solidFill>
                <a:latin typeface="Calibri" pitchFamily="34" charset="0"/>
                <a:cs typeface="Georgia"/>
                <a:sym typeface="Arial" charset="0"/>
              </a:rPr>
              <a:t>  2012           </a:t>
            </a:r>
            <a:r>
              <a:rPr kumimoji="0" lang="en-US" altLang="ja-JP" b="1" dirty="0">
                <a:solidFill>
                  <a:srgbClr val="F8F8F8"/>
                </a:solidFill>
                <a:latin typeface="Calibri" pitchFamily="34" charset="0"/>
                <a:cs typeface="Georgia"/>
                <a:sym typeface="Arial" charset="0"/>
              </a:rPr>
              <a:t>2013           2014           2015           2016           2017</a:t>
            </a:r>
          </a:p>
        </p:txBody>
      </p:sp>
      <p:sp>
        <p:nvSpPr>
          <p:cNvPr id="2051" name="Picture 3"/>
          <p:cNvSpPr>
            <a:spLocks noChangeAspect="1" noChangeArrowheads="1"/>
          </p:cNvSpPr>
          <p:nvPr/>
        </p:nvSpPr>
        <p:spPr bwMode="auto">
          <a:xfrm>
            <a:off x="68263" y="44450"/>
            <a:ext cx="9667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ja-JP" altLang="en-US" sz="180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2052" name="Title 1"/>
          <p:cNvSpPr>
            <a:spLocks noGrp="1"/>
          </p:cNvSpPr>
          <p:nvPr>
            <p:ph type="title" idx="4294967295"/>
          </p:nvPr>
        </p:nvSpPr>
        <p:spPr>
          <a:xfrm>
            <a:off x="23813" y="182563"/>
            <a:ext cx="9075737" cy="776288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  <a:cs typeface="Cambria"/>
              </a:rPr>
              <a:t>Delamanid Pediatric Development Timeline</a:t>
            </a: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900113" y="1612900"/>
            <a:ext cx="3462337" cy="4889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en-US" altLang="ja-JP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</a:t>
            </a:r>
            <a:r>
              <a:rPr kumimoji="0" lang="en-US" altLang="ja-JP" sz="1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ediatric </a:t>
            </a: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F</a:t>
            </a:r>
            <a:r>
              <a:rPr kumimoji="0" lang="en-US" altLang="ja-JP" sz="1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ormulation Development </a:t>
            </a:r>
            <a:endParaRPr kumimoji="0" lang="en-US" altLang="ja-JP" sz="12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Arial" charset="0"/>
            </a:endParaRPr>
          </a:p>
          <a:p>
            <a:pPr algn="ctr">
              <a:defRPr/>
            </a:pPr>
            <a:r>
              <a:rPr kumimoji="0" lang="en-US" altLang="ja-JP" sz="1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2011- 2013</a:t>
            </a:r>
            <a:endParaRPr kumimoji="0" lang="en-US" altLang="ja-JP" sz="12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0" y="2921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588" y="1600200"/>
            <a:ext cx="10334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Calibri" pitchFamily="34" charset="0"/>
              </a:rPr>
              <a:t>Chemistry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400" b="1" dirty="0">
                <a:latin typeface="Calibri" pitchFamily="34" charset="0"/>
              </a:rPr>
              <a:t>&amp;</a:t>
            </a:r>
            <a:endParaRPr lang="en-US" altLang="ja-JP" sz="1400" b="1" dirty="0" smtClean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Calibri" pitchFamily="34" charset="0"/>
              </a:rPr>
              <a:t>Manufact-uring</a:t>
            </a:r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901700" y="3001963"/>
            <a:ext cx="1982788" cy="6588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kumimoji="0" lang="en-US" altLang="ja-JP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Juvenile </a:t>
            </a:r>
            <a:r>
              <a:rPr kumimoji="0" lang="en-US" altLang="ja-JP" sz="1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Rat Study</a:t>
            </a:r>
            <a:endParaRPr kumimoji="0" lang="en-US" altLang="ja-JP" sz="12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Arial" charset="0"/>
            </a:endParaRPr>
          </a:p>
          <a:p>
            <a:pPr algn="ctr">
              <a:defRPr/>
            </a:pPr>
            <a:r>
              <a:rPr kumimoji="0" lang="en-US" altLang="ja-JP" sz="1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2011 -2012</a:t>
            </a:r>
            <a:endParaRPr kumimoji="0" lang="en-US" altLang="ja-JP" sz="12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1588" y="2990850"/>
            <a:ext cx="8112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b="1" dirty="0" smtClean="0">
                <a:latin typeface="Calibri" pitchFamily="34" charset="0"/>
              </a:rPr>
              <a:t>Pre-</a:t>
            </a:r>
            <a:endParaRPr lang="en-US" altLang="ja-JP" sz="1600" b="1" dirty="0"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ja-JP" sz="1600" b="1" dirty="0">
                <a:latin typeface="Calibri" pitchFamily="34" charset="0"/>
              </a:rPr>
              <a:t>clinical</a:t>
            </a:r>
          </a:p>
        </p:txBody>
      </p:sp>
      <p:sp>
        <p:nvSpPr>
          <p:cNvPr id="2058" name="Line 11"/>
          <p:cNvSpPr>
            <a:spLocks noChangeShapeType="1"/>
          </p:cNvSpPr>
          <p:nvPr/>
        </p:nvSpPr>
        <p:spPr bwMode="auto">
          <a:xfrm>
            <a:off x="0" y="38227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-65088" y="5073650"/>
            <a:ext cx="91440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b="1" dirty="0">
                <a:latin typeface="Calibri" pitchFamily="34" charset="0"/>
              </a:rPr>
              <a:t>Clinical</a:t>
            </a: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4618038" y="4141788"/>
            <a:ext cx="787400" cy="4683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kumimoji="0" lang="en-US" altLang="ja-JP" sz="12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BE study</a:t>
            </a:r>
          </a:p>
        </p:txBody>
      </p:sp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4648200" y="4592638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Calibri" pitchFamily="34" charset="0"/>
              </a:rPr>
              <a:t>2014</a:t>
            </a:r>
            <a:endParaRPr lang="en-US" altLang="ja-JP" sz="1400" b="1" dirty="0">
              <a:latin typeface="Calibri" pitchFamily="34" charset="0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3668713" y="5932488"/>
            <a:ext cx="5219700" cy="444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kumimoji="0" lang="en-US" altLang="ja-JP" sz="1200" b="1" dirty="0" smtClean="0">
                <a:solidFill>
                  <a:srgbClr val="00FF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Long Term Safety</a:t>
            </a:r>
            <a:endParaRPr kumimoji="0" lang="en-US" altLang="ja-JP" sz="1200" b="1" dirty="0">
              <a:solidFill>
                <a:srgbClr val="00FF00"/>
              </a:solidFill>
              <a:latin typeface="Calibri" pitchFamily="34" charset="0"/>
              <a:cs typeface="Times New Roman" pitchFamily="18" charset="0"/>
              <a:sym typeface="Arial" charset="0"/>
            </a:endParaRPr>
          </a:p>
          <a:p>
            <a:pPr algn="ctr">
              <a:defRPr/>
            </a:pPr>
            <a:r>
              <a:rPr kumimoji="0" lang="en-US" altLang="ja-JP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Patients 0-17y</a:t>
            </a: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5518150" y="6448425"/>
            <a:ext cx="167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Calibri" pitchFamily="34" charset="0"/>
              </a:rPr>
              <a:t> </a:t>
            </a:r>
            <a:r>
              <a:rPr lang="en-US" altLang="ja-JP" sz="1400" b="1" dirty="0">
                <a:latin typeface="Calibri" pitchFamily="34" charset="0"/>
              </a:rPr>
              <a:t>2013 -  </a:t>
            </a:r>
            <a:r>
              <a:rPr lang="en-US" altLang="ja-JP" sz="1400" b="1" dirty="0" smtClean="0">
                <a:latin typeface="Calibri" pitchFamily="34" charset="0"/>
              </a:rPr>
              <a:t>2017</a:t>
            </a:r>
            <a:endParaRPr lang="en-US" altLang="ja-JP" sz="1400" b="1" dirty="0">
              <a:latin typeface="Calibri" pitchFamily="34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3590925" y="5105400"/>
            <a:ext cx="1133475" cy="3635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kumimoji="0" lang="en-US" altLang="ja-JP" sz="1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PK/Safety</a:t>
            </a:r>
          </a:p>
          <a:p>
            <a:pPr algn="ctr">
              <a:defRPr/>
            </a:pPr>
            <a:r>
              <a:rPr kumimoji="0" lang="en-US" altLang="ja-JP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Patients </a:t>
            </a:r>
            <a:r>
              <a:rPr kumimoji="0" lang="en-US" altLang="ja-JP" sz="1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12-17y</a:t>
            </a:r>
            <a:endParaRPr kumimoji="0" lang="en-US" altLang="ja-JP" sz="1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68" name="Line 24"/>
          <p:cNvSpPr>
            <a:spLocks noChangeShapeType="1"/>
          </p:cNvSpPr>
          <p:nvPr/>
        </p:nvSpPr>
        <p:spPr bwMode="auto">
          <a:xfrm>
            <a:off x="903265" y="1446213"/>
            <a:ext cx="0" cy="5411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69" name="Freeform 26"/>
          <p:cNvSpPr>
            <a:spLocks/>
          </p:cNvSpPr>
          <p:nvPr/>
        </p:nvSpPr>
        <p:spPr bwMode="auto">
          <a:xfrm>
            <a:off x="4367213" y="1870075"/>
            <a:ext cx="400050" cy="2265363"/>
          </a:xfrm>
          <a:custGeom>
            <a:avLst/>
            <a:gdLst>
              <a:gd name="T0" fmla="*/ 0 w 252"/>
              <a:gd name="T1" fmla="*/ 0 h 925"/>
              <a:gd name="T2" fmla="*/ 400050 w 252"/>
              <a:gd name="T3" fmla="*/ 0 h 925"/>
              <a:gd name="T4" fmla="*/ 400050 w 252"/>
              <a:gd name="T5" fmla="*/ 2265363 h 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2" h="925">
                <a:moveTo>
                  <a:pt x="0" y="0"/>
                </a:moveTo>
                <a:lnTo>
                  <a:pt x="252" y="0"/>
                </a:lnTo>
                <a:lnTo>
                  <a:pt x="252" y="925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70" name="Freeform 27"/>
          <p:cNvSpPr>
            <a:spLocks/>
          </p:cNvSpPr>
          <p:nvPr/>
        </p:nvSpPr>
        <p:spPr bwMode="auto">
          <a:xfrm>
            <a:off x="5413374" y="4397375"/>
            <a:ext cx="682625" cy="709613"/>
          </a:xfrm>
          <a:custGeom>
            <a:avLst/>
            <a:gdLst>
              <a:gd name="T0" fmla="*/ 0 w 252"/>
              <a:gd name="T1" fmla="*/ 0 h 925"/>
              <a:gd name="T2" fmla="*/ 546100 w 252"/>
              <a:gd name="T3" fmla="*/ 0 h 925"/>
              <a:gd name="T4" fmla="*/ 546100 w 252"/>
              <a:gd name="T5" fmla="*/ 709613 h 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2" h="925">
                <a:moveTo>
                  <a:pt x="0" y="0"/>
                </a:moveTo>
                <a:lnTo>
                  <a:pt x="252" y="0"/>
                </a:lnTo>
                <a:lnTo>
                  <a:pt x="252" y="925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4810125" y="5105400"/>
            <a:ext cx="1133475" cy="3635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kumimoji="0" lang="en-US" altLang="ja-JP" sz="1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PK/Safety</a:t>
            </a:r>
          </a:p>
          <a:p>
            <a:pPr algn="ctr">
              <a:defRPr/>
            </a:pPr>
            <a:r>
              <a:rPr kumimoji="0" lang="en-US" altLang="ja-JP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Patients </a:t>
            </a:r>
            <a:r>
              <a:rPr kumimoji="0" lang="en-US" altLang="ja-JP" sz="1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6-11y</a:t>
            </a:r>
            <a:endParaRPr kumimoji="0" lang="en-US" altLang="ja-JP" sz="1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6248400" y="5105400"/>
            <a:ext cx="1133475" cy="3635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kumimoji="0" lang="en-US" altLang="ja-JP" sz="1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PK/Safety</a:t>
            </a:r>
          </a:p>
          <a:p>
            <a:pPr algn="ctr">
              <a:defRPr/>
            </a:pPr>
            <a:r>
              <a:rPr kumimoji="0" lang="en-US" altLang="ja-JP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Patients </a:t>
            </a:r>
            <a:r>
              <a:rPr lang="en-US" altLang="ja-JP" sz="1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3</a:t>
            </a:r>
            <a:r>
              <a:rPr kumimoji="0" lang="en-US" altLang="ja-JP" sz="1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-5y</a:t>
            </a:r>
            <a:endParaRPr kumimoji="0" lang="en-US" altLang="ja-JP" sz="1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7467600" y="5105400"/>
            <a:ext cx="1133475" cy="3635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kumimoji="0" lang="en-US" altLang="ja-JP" sz="1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PK/Safety</a:t>
            </a:r>
          </a:p>
          <a:p>
            <a:pPr algn="ctr">
              <a:defRPr/>
            </a:pPr>
            <a:r>
              <a:rPr kumimoji="0" lang="en-US" altLang="ja-JP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Patients </a:t>
            </a:r>
            <a:r>
              <a:rPr lang="en-US" altLang="ja-JP" sz="1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0</a:t>
            </a:r>
            <a:r>
              <a:rPr kumimoji="0" lang="en-US" altLang="ja-JP" sz="1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Arial" charset="0"/>
              </a:rPr>
              <a:t>-2y</a:t>
            </a:r>
            <a:endParaRPr kumimoji="0" lang="en-US" altLang="ja-JP" sz="1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9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Bedaquiline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Paediatric PK and safety study planned</a:t>
            </a:r>
          </a:p>
          <a:p>
            <a:r>
              <a:rPr lang="en-US" sz="2800" dirty="0" smtClean="0"/>
              <a:t>Confirmed and probable MDR-TB</a:t>
            </a:r>
          </a:p>
          <a:p>
            <a:r>
              <a:rPr lang="en-US" sz="2800" dirty="0" smtClean="0"/>
              <a:t>Age de-escalation, 4 age cohorts</a:t>
            </a:r>
          </a:p>
          <a:p>
            <a:r>
              <a:rPr lang="en-US" sz="2800" dirty="0"/>
              <a:t>Sites in Peru, Russia, South Africa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HIV-uninfected children only (n=60)</a:t>
            </a:r>
          </a:p>
          <a:p>
            <a:r>
              <a:rPr lang="en-US" sz="2800" dirty="0" smtClean="0"/>
              <a:t>Janssen, TB Alliance</a:t>
            </a:r>
          </a:p>
        </p:txBody>
      </p:sp>
    </p:spTree>
    <p:extLst>
      <p:ext uri="{BB962C8B-B14F-4D97-AF65-F5344CB8AC3E}">
        <p14:creationId xmlns:p14="http://schemas.microsoft.com/office/powerpoint/2010/main" val="288960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990600"/>
          </a:xfrm>
        </p:spPr>
        <p:txBody>
          <a:bodyPr/>
          <a:lstStyle/>
          <a:p>
            <a:r>
              <a:rPr lang="en-US" dirty="0" smtClean="0"/>
              <a:t>Novel MDR-TB treatment regimen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625"/>
            <a:ext cx="8464550" cy="5257800"/>
          </a:xfrm>
        </p:spPr>
        <p:txBody>
          <a:bodyPr/>
          <a:lstStyle/>
          <a:p>
            <a:r>
              <a:rPr lang="en-US" sz="3200" dirty="0" smtClean="0"/>
              <a:t>Injectable sparing shorter regimen (STREAM)</a:t>
            </a:r>
          </a:p>
          <a:p>
            <a:r>
              <a:rPr lang="en-US" sz="3200" dirty="0" smtClean="0"/>
              <a:t>Smear negative TB</a:t>
            </a:r>
          </a:p>
          <a:p>
            <a:r>
              <a:rPr lang="en-US" sz="3200" dirty="0" smtClean="0"/>
              <a:t>Optimizing safe and effective SLD: FQN, PK and modeling </a:t>
            </a:r>
          </a:p>
          <a:p>
            <a:r>
              <a:rPr lang="en-US" sz="3200" dirty="0" smtClean="0"/>
              <a:t>Role of clofazamine, PAS, Linezolid</a:t>
            </a:r>
          </a:p>
          <a:p>
            <a:r>
              <a:rPr lang="en-US" sz="3200" dirty="0" smtClean="0"/>
              <a:t>Adult PK targets</a:t>
            </a:r>
          </a:p>
          <a:p>
            <a:r>
              <a:rPr lang="en-US" sz="3200" dirty="0"/>
              <a:t>Inclusion of novel drugs: DMD, BDQ, </a:t>
            </a:r>
            <a:r>
              <a:rPr lang="en-US" sz="3200" dirty="0" smtClean="0"/>
              <a:t>others</a:t>
            </a:r>
          </a:p>
          <a:p>
            <a:r>
              <a:rPr lang="en-US" sz="3200" dirty="0" smtClean="0"/>
              <a:t>9 months</a:t>
            </a:r>
          </a:p>
          <a:p>
            <a:r>
              <a:rPr lang="en-US" sz="3200" dirty="0" err="1" smtClean="0"/>
              <a:t>Multicentre</a:t>
            </a:r>
            <a:r>
              <a:rPr lang="en-US" sz="3200" dirty="0" smtClean="0"/>
              <a:t> trial, non-inferiority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93070" y="139208"/>
            <a:ext cx="8604250" cy="13684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Key transitions in </a:t>
            </a:r>
            <a:r>
              <a:rPr lang="en-US" dirty="0" smtClean="0"/>
              <a:t>tuberculosis</a:t>
            </a:r>
            <a:endParaRPr lang="en-US" sz="2800" i="1" dirty="0" smtClean="0">
              <a:ea typeface="+mj-ea"/>
              <a:cs typeface="+mj-cs"/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96838" y="1751013"/>
            <a:ext cx="1695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Susceptible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1011238" y="2132013"/>
            <a:ext cx="1309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Exposed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620838" y="2513013"/>
            <a:ext cx="1298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Infected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2001838" y="2817813"/>
            <a:ext cx="139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Diseased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2535238" y="3198813"/>
            <a:ext cx="1504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Infectious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3486150" y="3579813"/>
            <a:ext cx="75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Sick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3303588" y="3884613"/>
            <a:ext cx="2024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Accessed care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4217988" y="4237038"/>
            <a:ext cx="170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Recognized</a:t>
            </a:r>
          </a:p>
        </p:txBody>
      </p:sp>
      <p:sp>
        <p:nvSpPr>
          <p:cNvPr id="249868" name="Text Box 12"/>
          <p:cNvSpPr txBox="1">
            <a:spLocks noChangeArrowheads="1"/>
          </p:cNvSpPr>
          <p:nvPr/>
        </p:nvSpPr>
        <p:spPr bwMode="auto">
          <a:xfrm>
            <a:off x="5056188" y="4524375"/>
            <a:ext cx="161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Diagnosed</a:t>
            </a:r>
          </a:p>
        </p:txBody>
      </p:sp>
      <p:sp>
        <p:nvSpPr>
          <p:cNvPr id="249869" name="Text Box 13"/>
          <p:cNvSpPr txBox="1">
            <a:spLocks noChangeArrowheads="1"/>
          </p:cNvSpPr>
          <p:nvPr/>
        </p:nvSpPr>
        <p:spPr bwMode="auto">
          <a:xfrm>
            <a:off x="6046788" y="4905375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Treated</a:t>
            </a:r>
          </a:p>
        </p:txBody>
      </p:sp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6275388" y="5172075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Completed</a:t>
            </a:r>
          </a:p>
        </p:txBody>
      </p:sp>
      <p:sp>
        <p:nvSpPr>
          <p:cNvPr id="249871" name="Text Box 15"/>
          <p:cNvSpPr txBox="1">
            <a:spLocks noChangeArrowheads="1"/>
          </p:cNvSpPr>
          <p:nvPr/>
        </p:nvSpPr>
        <p:spPr bwMode="auto">
          <a:xfrm>
            <a:off x="7570788" y="5459413"/>
            <a:ext cx="1470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Cured</a:t>
            </a:r>
          </a:p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</a:rPr>
              <a:t>Mortality</a:t>
            </a:r>
          </a:p>
        </p:txBody>
      </p:sp>
      <p:sp>
        <p:nvSpPr>
          <p:cNvPr id="96271" name="AutoShape 16"/>
          <p:cNvSpPr>
            <a:spLocks noChangeArrowheads="1"/>
          </p:cNvSpPr>
          <p:nvPr/>
        </p:nvSpPr>
        <p:spPr bwMode="auto">
          <a:xfrm rot="-2700000">
            <a:off x="2051050" y="1773238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72" name="AutoShape 17"/>
          <p:cNvSpPr>
            <a:spLocks noChangeArrowheads="1"/>
          </p:cNvSpPr>
          <p:nvPr/>
        </p:nvSpPr>
        <p:spPr bwMode="auto">
          <a:xfrm rot="-2700000">
            <a:off x="2543175" y="2133600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73" name="AutoShape 18"/>
          <p:cNvSpPr>
            <a:spLocks noChangeArrowheads="1"/>
          </p:cNvSpPr>
          <p:nvPr/>
        </p:nvSpPr>
        <p:spPr bwMode="auto">
          <a:xfrm rot="-2700000">
            <a:off x="3144838" y="2565400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74" name="AutoShape 19"/>
          <p:cNvSpPr>
            <a:spLocks noChangeArrowheads="1"/>
          </p:cNvSpPr>
          <p:nvPr/>
        </p:nvSpPr>
        <p:spPr bwMode="auto">
          <a:xfrm rot="-2700000">
            <a:off x="3760788" y="2900363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75" name="AutoShape 20"/>
          <p:cNvSpPr>
            <a:spLocks noChangeArrowheads="1"/>
          </p:cNvSpPr>
          <p:nvPr/>
        </p:nvSpPr>
        <p:spPr bwMode="auto">
          <a:xfrm rot="-2700000">
            <a:off x="4294188" y="3276600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76" name="AutoShape 21"/>
          <p:cNvSpPr>
            <a:spLocks noChangeArrowheads="1"/>
          </p:cNvSpPr>
          <p:nvPr/>
        </p:nvSpPr>
        <p:spPr bwMode="auto">
          <a:xfrm rot="-2700000">
            <a:off x="4979988" y="3581400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77" name="AutoShape 22"/>
          <p:cNvSpPr>
            <a:spLocks noChangeArrowheads="1"/>
          </p:cNvSpPr>
          <p:nvPr/>
        </p:nvSpPr>
        <p:spPr bwMode="auto">
          <a:xfrm rot="-2700000">
            <a:off x="5783263" y="3933825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78" name="AutoShape 23"/>
          <p:cNvSpPr>
            <a:spLocks noChangeArrowheads="1"/>
          </p:cNvSpPr>
          <p:nvPr/>
        </p:nvSpPr>
        <p:spPr bwMode="auto">
          <a:xfrm rot="-2700000">
            <a:off x="6351588" y="4221163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79" name="AutoShape 24"/>
          <p:cNvSpPr>
            <a:spLocks noChangeArrowheads="1"/>
          </p:cNvSpPr>
          <p:nvPr/>
        </p:nvSpPr>
        <p:spPr bwMode="auto">
          <a:xfrm rot="-2700000">
            <a:off x="6961188" y="4602163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80" name="AutoShape 25"/>
          <p:cNvSpPr>
            <a:spLocks noChangeArrowheads="1"/>
          </p:cNvSpPr>
          <p:nvPr/>
        </p:nvSpPr>
        <p:spPr bwMode="auto">
          <a:xfrm rot="-2700000">
            <a:off x="7723188" y="4868863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96281" name="AutoShape 26"/>
          <p:cNvSpPr>
            <a:spLocks noChangeArrowheads="1"/>
          </p:cNvSpPr>
          <p:nvPr/>
        </p:nvSpPr>
        <p:spPr bwMode="auto">
          <a:xfrm rot="-2700000">
            <a:off x="8332788" y="5156200"/>
            <a:ext cx="228600" cy="457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A" dirty="0">
              <a:latin typeface="Cambria"/>
            </a:endParaRPr>
          </a:p>
        </p:txBody>
      </p:sp>
      <p:sp>
        <p:nvSpPr>
          <p:cNvPr id="249883" name="Text Box 27"/>
          <p:cNvSpPr txBox="1">
            <a:spLocks noChangeArrowheads="1"/>
          </p:cNvSpPr>
          <p:nvPr/>
        </p:nvSpPr>
        <p:spPr bwMode="auto">
          <a:xfrm>
            <a:off x="3421063" y="2292350"/>
            <a:ext cx="5346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+mn-cs"/>
              </a:rPr>
              <a:t>Each transition has a measurable probability</a:t>
            </a:r>
          </a:p>
        </p:txBody>
      </p:sp>
      <p:sp>
        <p:nvSpPr>
          <p:cNvPr id="29724" name="Text Box 29"/>
          <p:cNvSpPr txBox="1">
            <a:spLocks noChangeArrowheads="1"/>
          </p:cNvSpPr>
          <p:nvPr/>
        </p:nvSpPr>
        <p:spPr bwMode="auto">
          <a:xfrm>
            <a:off x="444500" y="6338285"/>
            <a:ext cx="295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i="1" dirty="0" smtClean="0">
                <a:latin typeface="Cambria"/>
              </a:rPr>
              <a:t>Don </a:t>
            </a:r>
            <a:r>
              <a:rPr lang="en-US" sz="1800" i="1" dirty="0" err="1" smtClean="0">
                <a:latin typeface="Cambria"/>
              </a:rPr>
              <a:t>Enarson</a:t>
            </a:r>
            <a:r>
              <a:rPr lang="en-US" sz="1800" i="1" dirty="0" smtClean="0">
                <a:latin typeface="Cambria"/>
              </a:rPr>
              <a:t>, The Union</a:t>
            </a:r>
            <a:endParaRPr lang="en-US" sz="1800" i="1" dirty="0">
              <a:latin typeface="Cambria"/>
            </a:endParaRPr>
          </a:p>
        </p:txBody>
      </p:sp>
      <p:pic>
        <p:nvPicPr>
          <p:cNvPr id="96285" name="Picture 5" descr="im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68900"/>
            <a:ext cx="26527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9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STAND: PA -824, M, 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Adolescent  inclusion planned: phase 3</a:t>
            </a:r>
          </a:p>
          <a:p>
            <a:r>
              <a:rPr lang="en-US" sz="2800" dirty="0" smtClean="0"/>
              <a:t>DS, DR-TB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9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17525"/>
            <a:ext cx="8229600" cy="9906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NiX</a:t>
            </a:r>
            <a:r>
              <a:rPr lang="en-US" sz="4400" dirty="0" smtClean="0"/>
              <a:t>-TB: XDR-TB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/>
              <a:t>R</a:t>
            </a:r>
            <a:r>
              <a:rPr lang="en-ZA" sz="2800" dirty="0" smtClean="0"/>
              <a:t>andomized</a:t>
            </a:r>
            <a:r>
              <a:rPr lang="en-ZA" sz="2800" dirty="0"/>
              <a:t>, open-label trial assessing bedaquiline plus PA-824 plus linezolid plus pyrazinamide or bedaquiline plus PA-824 plus linezolid in subjects with pulmonary infection with </a:t>
            </a:r>
            <a:r>
              <a:rPr lang="en-ZA" sz="2800" dirty="0" smtClean="0"/>
              <a:t>XDR</a:t>
            </a:r>
            <a:r>
              <a:rPr lang="en-ZA" sz="2800" dirty="0"/>
              <a:t>-</a:t>
            </a:r>
            <a:r>
              <a:rPr lang="en-ZA" sz="2800" dirty="0" smtClean="0"/>
              <a:t>TB</a:t>
            </a:r>
          </a:p>
          <a:p>
            <a:r>
              <a:rPr lang="en-ZA" sz="2800" dirty="0"/>
              <a:t>TB </a:t>
            </a:r>
            <a:r>
              <a:rPr lang="en-ZA" sz="2800" dirty="0" smtClean="0"/>
              <a:t>Alliance</a:t>
            </a:r>
            <a:endParaRPr lang="en-ZA" sz="2800" dirty="0"/>
          </a:p>
          <a:p>
            <a:r>
              <a:rPr lang="en-ZA" sz="2800" dirty="0" smtClean="0"/>
              <a:t>J</a:t>
            </a:r>
            <a:r>
              <a:rPr lang="en-ZA" sz="2800" dirty="0"/>
              <a:t>-L-Pa--</a:t>
            </a:r>
            <a:r>
              <a:rPr lang="en-ZA" sz="2800" dirty="0" smtClean="0"/>
              <a:t>Z</a:t>
            </a:r>
          </a:p>
          <a:p>
            <a:r>
              <a:rPr lang="en-ZA" sz="2800" dirty="0" smtClean="0"/>
              <a:t>Including adolescents (&gt;14 years)</a:t>
            </a:r>
            <a:endParaRPr lang="en-ZA" sz="2800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0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TB CHAMP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363272" cy="55892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400" dirty="0"/>
              <a:t>Is </a:t>
            </a:r>
            <a:r>
              <a:rPr lang="en-GB" sz="3400" dirty="0" smtClean="0"/>
              <a:t>levofloxacin (LFX), </a:t>
            </a:r>
            <a:r>
              <a:rPr lang="en-GB" sz="3400" dirty="0"/>
              <a:t>given daily for 6 months, effective to prevent MDR-TB in high-risk child and adolescent household contacts </a:t>
            </a:r>
            <a:r>
              <a:rPr lang="en-GB" sz="3400" dirty="0" smtClean="0"/>
              <a:t> </a:t>
            </a:r>
            <a:r>
              <a:rPr lang="en-GB" sz="3400" dirty="0"/>
              <a:t>of MDR-TB cases? </a:t>
            </a:r>
            <a:endParaRPr lang="en-GB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Does </a:t>
            </a:r>
            <a:r>
              <a:rPr lang="en-GB" sz="3400" dirty="0"/>
              <a:t>LFX have acceptable toxicity and tolerability in children? </a:t>
            </a:r>
            <a:endParaRPr lang="en-GB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400" dirty="0"/>
              <a:t>Is there a difference in mortality between study arms? </a:t>
            </a:r>
            <a:endParaRPr lang="en-GB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Is </a:t>
            </a:r>
            <a:r>
              <a:rPr lang="en-GB" sz="3400" dirty="0"/>
              <a:t>adherence similar between </a:t>
            </a:r>
            <a:r>
              <a:rPr lang="en-GB" sz="3400" dirty="0" smtClean="0"/>
              <a:t> </a:t>
            </a:r>
            <a:r>
              <a:rPr lang="en-GB" sz="3400" dirty="0"/>
              <a:t>study arms? </a:t>
            </a:r>
            <a:endParaRPr lang="en-GB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Are </a:t>
            </a:r>
            <a:r>
              <a:rPr lang="en-GB" sz="3400" dirty="0"/>
              <a:t>there differences in LFX resistance between study arms for children developing incident TB? </a:t>
            </a:r>
            <a:endParaRPr lang="en-GB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Is </a:t>
            </a:r>
            <a:r>
              <a:rPr lang="en-GB" sz="3400" dirty="0"/>
              <a:t>LFX cost-effective and acceptable to prevent MDR-TB in child and adolescent HHC? </a:t>
            </a:r>
            <a:endParaRPr lang="en-US" sz="3400" dirty="0" smtClean="0"/>
          </a:p>
          <a:p>
            <a:pPr marL="0" indent="0">
              <a:buNone/>
            </a:pPr>
            <a:endParaRPr lang="en-US" sz="3400" dirty="0" smtClean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4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79" y="260648"/>
            <a:ext cx="82296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0891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/>
              <a:t>C</a:t>
            </a:r>
            <a:r>
              <a:rPr lang="en-GB" sz="2800" dirty="0" smtClean="0"/>
              <a:t>ommunity</a:t>
            </a:r>
            <a:r>
              <a:rPr lang="en-GB" sz="2800" dirty="0"/>
              <a:t>-based, </a:t>
            </a:r>
            <a:r>
              <a:rPr lang="en-GB" sz="2800" dirty="0" smtClean="0"/>
              <a:t>multicentre</a:t>
            </a:r>
            <a:r>
              <a:rPr lang="en-GB" sz="2800" dirty="0"/>
              <a:t>, cluster randomised phase III superiority trial of </a:t>
            </a:r>
            <a:r>
              <a:rPr lang="en-GB" sz="2800" dirty="0" smtClean="0"/>
              <a:t>LFX </a:t>
            </a:r>
            <a:r>
              <a:rPr lang="en-GB" sz="2800" dirty="0"/>
              <a:t>vs. </a:t>
            </a:r>
            <a:r>
              <a:rPr lang="en-GB" sz="2800" dirty="0" smtClean="0"/>
              <a:t>placebo </a:t>
            </a:r>
          </a:p>
          <a:p>
            <a:r>
              <a:rPr lang="en-GB" sz="2800" dirty="0"/>
              <a:t>P</a:t>
            </a:r>
            <a:r>
              <a:rPr lang="en-GB" sz="2800" dirty="0" smtClean="0"/>
              <a:t>revention </a:t>
            </a:r>
            <a:r>
              <a:rPr lang="en-GB" sz="2800" dirty="0"/>
              <a:t>of MDR-TB in HIV-infected and uninfected child </a:t>
            </a:r>
            <a:r>
              <a:rPr lang="en-GB" sz="2800" dirty="0" smtClean="0"/>
              <a:t>household </a:t>
            </a:r>
            <a:r>
              <a:rPr lang="en-GB" sz="2800" dirty="0"/>
              <a:t>contacts of confirmed </a:t>
            </a:r>
            <a:r>
              <a:rPr lang="en-GB" sz="2800" dirty="0" smtClean="0"/>
              <a:t>MDR</a:t>
            </a:r>
            <a:r>
              <a:rPr lang="en-GB" sz="2800" dirty="0"/>
              <a:t>-TB </a:t>
            </a:r>
            <a:r>
              <a:rPr lang="en-GB" sz="2800" dirty="0" smtClean="0"/>
              <a:t>N=1680;  children 0-5 years</a:t>
            </a:r>
          </a:p>
          <a:p>
            <a:r>
              <a:rPr lang="en-GB" sz="2800" dirty="0"/>
              <a:t>Primary outcome: incident TB disease by 12 months post-</a:t>
            </a:r>
            <a:r>
              <a:rPr lang="en-GB" sz="2800" dirty="0" smtClean="0"/>
              <a:t>randomisation</a:t>
            </a:r>
            <a:endParaRPr lang="en-GB" sz="2800" dirty="0"/>
          </a:p>
          <a:p>
            <a:r>
              <a:rPr lang="en-GB" sz="2800" dirty="0" smtClean="0"/>
              <a:t>South African sites </a:t>
            </a:r>
          </a:p>
          <a:p>
            <a:r>
              <a:rPr lang="en-GB" sz="2800" dirty="0" smtClean="0"/>
              <a:t>Funded: BMRC/</a:t>
            </a:r>
            <a:r>
              <a:rPr lang="en-GB" sz="2800" dirty="0" err="1" smtClean="0"/>
              <a:t>Wellcome</a:t>
            </a:r>
            <a:r>
              <a:rPr lang="en-GB" sz="2800" dirty="0" smtClean="0"/>
              <a:t> Trust, SA MRC</a:t>
            </a:r>
          </a:p>
          <a:p>
            <a:r>
              <a:rPr lang="en-GB" sz="2800" dirty="0" smtClean="0"/>
              <a:t>In partnership with BMRC CTU </a:t>
            </a:r>
          </a:p>
          <a:p>
            <a:pPr marL="0" indent="0">
              <a:buNone/>
            </a:pPr>
            <a:endParaRPr lang="en-GB" sz="28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42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065" y="-3021436"/>
            <a:ext cx="9488830" cy="1265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7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442259" y="760114"/>
            <a:ext cx="8697912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A33F31"/>
                </a:solidFill>
              </a:rPr>
              <a:t>ACKNOWLEDGEMENTS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Simon Schaaf</a:t>
            </a:r>
          </a:p>
          <a:p>
            <a:pPr eaLnBrk="1" hangingPunct="1">
              <a:defRPr/>
            </a:pPr>
            <a:r>
              <a:rPr lang="en-US" sz="1800" dirty="0" smtClean="0"/>
              <a:t>Tony </a:t>
            </a:r>
            <a:r>
              <a:rPr lang="en-US" sz="1800" dirty="0"/>
              <a:t>Garcia-Prats</a:t>
            </a:r>
          </a:p>
          <a:p>
            <a:pPr eaLnBrk="1" hangingPunct="1">
              <a:defRPr/>
            </a:pPr>
            <a:r>
              <a:rPr lang="en-US" sz="1800" dirty="0" smtClean="0"/>
              <a:t>Heather Draper</a:t>
            </a:r>
          </a:p>
          <a:p>
            <a:pPr eaLnBrk="1" hangingPunct="1">
              <a:defRPr/>
            </a:pPr>
            <a:r>
              <a:rPr lang="en-US" sz="1800" dirty="0" smtClean="0"/>
              <a:t>Helen </a:t>
            </a:r>
            <a:r>
              <a:rPr lang="en-US" sz="1800" dirty="0" err="1" smtClean="0"/>
              <a:t>McIlleron</a:t>
            </a:r>
            <a:r>
              <a:rPr lang="en-US" sz="1800" dirty="0" smtClean="0"/>
              <a:t> </a:t>
            </a:r>
          </a:p>
          <a:p>
            <a:pPr eaLnBrk="1" hangingPunct="1">
              <a:defRPr/>
            </a:pPr>
            <a:r>
              <a:rPr lang="en-US" sz="1800" dirty="0" smtClean="0"/>
              <a:t>Jennifer Norman</a:t>
            </a:r>
          </a:p>
          <a:p>
            <a:pPr eaLnBrk="1" hangingPunct="1">
              <a:defRPr/>
            </a:pPr>
            <a:r>
              <a:rPr lang="en-ZA" sz="1800" dirty="0" err="1" smtClean="0"/>
              <a:t>Lubbe</a:t>
            </a:r>
            <a:r>
              <a:rPr lang="en-ZA" sz="1800" dirty="0" smtClean="0"/>
              <a:t> </a:t>
            </a:r>
            <a:r>
              <a:rPr lang="en-ZA" sz="1800" dirty="0" err="1" smtClean="0"/>
              <a:t>Wiesner</a:t>
            </a:r>
            <a:r>
              <a:rPr lang="en-ZA" sz="1800" dirty="0" smtClean="0"/>
              <a:t> </a:t>
            </a:r>
          </a:p>
          <a:p>
            <a:pPr eaLnBrk="1" hangingPunct="1">
              <a:defRPr/>
            </a:pPr>
            <a:r>
              <a:rPr lang="en-US" sz="1800" dirty="0" smtClean="0"/>
              <a:t>Peter Smith</a:t>
            </a:r>
            <a:endParaRPr lang="en-ZA" sz="1800" dirty="0" smtClean="0"/>
          </a:p>
          <a:p>
            <a:pPr eaLnBrk="1" hangingPunct="1">
              <a:defRPr/>
            </a:pPr>
            <a:r>
              <a:rPr lang="en-US" sz="1800" dirty="0" smtClean="0"/>
              <a:t>Marianne </a:t>
            </a:r>
            <a:r>
              <a:rPr lang="en-US" sz="1800" dirty="0" err="1" smtClean="0"/>
              <a:t>Willemse</a:t>
            </a:r>
            <a:r>
              <a:rPr lang="en-US" sz="1800" dirty="0" smtClean="0"/>
              <a:t> </a:t>
            </a:r>
          </a:p>
          <a:p>
            <a:pPr eaLnBrk="1" hangingPunct="1">
              <a:defRPr/>
            </a:pPr>
            <a:r>
              <a:rPr lang="en-US" sz="1800" dirty="0" smtClean="0"/>
              <a:t>Peter Donald</a:t>
            </a:r>
          </a:p>
          <a:p>
            <a:pPr eaLnBrk="1" hangingPunct="1">
              <a:defRPr/>
            </a:pPr>
            <a:r>
              <a:rPr lang="en-US" sz="1800" dirty="0" smtClean="0"/>
              <a:t>James </a:t>
            </a:r>
            <a:r>
              <a:rPr lang="en-US" sz="1800" dirty="0" smtClean="0"/>
              <a:t>Seddon</a:t>
            </a:r>
          </a:p>
          <a:p>
            <a:pPr eaLnBrk="1" hangingPunct="1">
              <a:defRPr/>
            </a:pPr>
            <a:r>
              <a:rPr lang="en-US" sz="1800" smtClean="0"/>
              <a:t>Kelly Dooley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Andre Burger </a:t>
            </a:r>
          </a:p>
          <a:p>
            <a:pPr eaLnBrk="1" hangingPunct="1">
              <a:defRPr/>
            </a:pPr>
            <a:r>
              <a:rPr lang="en-US" sz="1800" dirty="0" smtClean="0"/>
              <a:t>Brewelskloof Hospital paediatric team</a:t>
            </a:r>
          </a:p>
          <a:p>
            <a:pPr eaLnBrk="1" hangingPunct="1">
              <a:defRPr/>
            </a:pPr>
            <a:r>
              <a:rPr lang="en-US" sz="1800" dirty="0"/>
              <a:t>S</a:t>
            </a:r>
            <a:r>
              <a:rPr lang="en-US" sz="1800" dirty="0" smtClean="0"/>
              <a:t>tudy participants and their parents/care-givers!</a:t>
            </a:r>
          </a:p>
        </p:txBody>
      </p:sp>
      <p:pic>
        <p:nvPicPr>
          <p:cNvPr id="4198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113" y="3262312"/>
            <a:ext cx="52498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0113" y="3998668"/>
            <a:ext cx="52339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0763" y="2098675"/>
            <a:ext cx="3505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3" descr="tiertjie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6350" y="1844675"/>
            <a:ext cx="10636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uslogo_transpa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0500" y="5991225"/>
            <a:ext cx="2133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29" descr="TB BURGUNDY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5" y="5781431"/>
            <a:ext cx="142488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6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863420"/>
              </p:ext>
            </p:extLst>
          </p:nvPr>
        </p:nvGraphicFramePr>
        <p:xfrm>
          <a:off x="107504" y="43488"/>
          <a:ext cx="9036496" cy="681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479"/>
                <a:gridCol w="4223499"/>
                <a:gridCol w="3335518"/>
              </a:tblGrid>
              <a:tr h="6006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</a:rPr>
                        <a:t>Research Area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</a:rPr>
                        <a:t>Gaps for</a:t>
                      </a:r>
                      <a:r>
                        <a:rPr lang="en-US" sz="1600" baseline="0" dirty="0" smtClean="0">
                          <a:latin typeface="Georgia"/>
                        </a:rPr>
                        <a:t> children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</a:rPr>
                        <a:t>Priority</a:t>
                      </a:r>
                      <a:r>
                        <a:rPr lang="en-US" sz="1600" baseline="0" dirty="0" smtClean="0">
                          <a:latin typeface="Georgia"/>
                        </a:rPr>
                        <a:t> studies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</a:tr>
              <a:tr h="11063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</a:rPr>
                        <a:t>DS-TB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Georgia"/>
                        </a:rPr>
                        <a:t>PK/safety first-line drugs at higher doses, esp. infants, HIV+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Georgia"/>
                        </a:rPr>
                        <a:t>Optimal treatment for TB meningitis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Treatment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 shortening DS-TB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Georgia"/>
                        </a:rPr>
                        <a:t>PK studies first-line drugs at higher doses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Georgia"/>
                        </a:rPr>
                        <a:t>PK/efficacy</a:t>
                      </a:r>
                      <a:r>
                        <a:rPr lang="en-US" sz="1600" baseline="0" dirty="0" smtClean="0">
                          <a:latin typeface="Georgia"/>
                        </a:rPr>
                        <a:t> study in children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SHINE, nested PK</a:t>
                      </a:r>
                    </a:p>
                  </a:txBody>
                  <a:tcPr marL="68580" marR="68580"/>
                </a:tc>
              </a:tr>
              <a:tr h="21360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</a:rPr>
                        <a:t>DR-TB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PK/dosing second-line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 drugs (FQ, aminoglycosides, linezolid)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 smtClean="0">
                        <a:latin typeface="Georgi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Injectable sparing shorter regimen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New drug PK and safety (bedaquiline,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  <a:latin typeface="Georgia"/>
                        </a:rPr>
                        <a:t>delamanid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, PA-824,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  <a:latin typeface="Georgia"/>
                        </a:rPr>
                        <a:t>sutezolid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)</a:t>
                      </a:r>
                      <a:endParaRPr lang="en-US" sz="1600" dirty="0">
                        <a:solidFill>
                          <a:srgbClr val="FF0000"/>
                        </a:solidFill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Modeling existing data, testing doses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 predicted to achieve PK targets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Non-inferiority trial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PK/safety studies bedaquiline, PA-824, DLM, BDQ and combinations </a:t>
                      </a:r>
                      <a:endParaRPr lang="en-US" sz="1600" dirty="0">
                        <a:solidFill>
                          <a:srgbClr val="FF0000"/>
                        </a:solidFill>
                        <a:latin typeface="Georgia"/>
                      </a:endParaRPr>
                    </a:p>
                  </a:txBody>
                  <a:tcPr marL="68580" marR="68580"/>
                </a:tc>
              </a:tr>
              <a:tr h="13592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</a:rPr>
                        <a:t>Co-treatment TB/HIV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Georgia"/>
                        </a:rPr>
                        <a:t>Super boosting LPV/r in young children taking HRZE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Georgia"/>
                        </a:rPr>
                        <a:t>EFV-based regimen in children &lt; 3 years</a:t>
                      </a:r>
                      <a:endParaRPr lang="en-US" sz="1600" baseline="0" dirty="0" smtClean="0">
                        <a:latin typeface="Georgi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Georgia"/>
                        </a:rPr>
                        <a:t>INSTI-based ART with standard TB drugs (HRZE)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Georgia"/>
                        </a:rPr>
                        <a:t>Super-boosted PI</a:t>
                      </a:r>
                      <a:r>
                        <a:rPr lang="en-US" sz="1600" baseline="0" dirty="0" smtClean="0">
                          <a:latin typeface="Georgia"/>
                        </a:rPr>
                        <a:t> with HRZE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Georgia"/>
                        </a:rPr>
                        <a:t>EFV+HRZE in slow CYP2B6 genotype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Georgia"/>
                        </a:rPr>
                        <a:t>RAL or DTG-based ART with TB drugs </a:t>
                      </a:r>
                    </a:p>
                  </a:txBody>
                  <a:tcPr marL="68580" marR="68580"/>
                </a:tc>
              </a:tr>
              <a:tr h="16121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/>
                        </a:rPr>
                        <a:t>LTBI</a:t>
                      </a:r>
                      <a:endParaRPr lang="en-US" sz="1600" dirty="0"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Georgia"/>
                        </a:rPr>
                        <a:t>Safety/tolerability/PK</a:t>
                      </a:r>
                      <a:r>
                        <a:rPr lang="en-US" sz="1600" baseline="0" dirty="0" smtClean="0">
                          <a:latin typeface="Georgia"/>
                        </a:rPr>
                        <a:t> once-weekly INH/RPT regimen for youngest children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Georgia"/>
                        </a:rPr>
                        <a:t>DDI with ART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aseline="0" dirty="0" smtClean="0">
                        <a:latin typeface="Georgi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MDR LTBI</a:t>
                      </a:r>
                      <a:endParaRPr lang="en-US" sz="1600" dirty="0">
                        <a:solidFill>
                          <a:srgbClr val="FF0000"/>
                        </a:solidFill>
                        <a:latin typeface="Georgia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Georgia"/>
                        </a:rPr>
                        <a:t>RPT</a:t>
                      </a:r>
                      <a:r>
                        <a:rPr lang="en-US" sz="1600" baseline="0" dirty="0" smtClean="0">
                          <a:latin typeface="Georgia"/>
                        </a:rPr>
                        <a:t> dose for children under 2 for weekly INH/RPT; tolerability/bioequivalence child-friendly formulation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Georgia"/>
                        </a:rPr>
                        <a:t>Efficacy and safety of long-term use of fluoroquinolones</a:t>
                      </a:r>
                      <a:endParaRPr lang="en-US" sz="1600" dirty="0">
                        <a:solidFill>
                          <a:srgbClr val="FF0000"/>
                        </a:solidFill>
                        <a:latin typeface="Georgia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68A7-0890-46FE-B0E8-52A2EA9CC3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3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3" t="-10177" r="-32786" b="-41789"/>
          <a:stretch/>
        </p:blipFill>
        <p:spPr>
          <a:xfrm>
            <a:off x="-108520" y="-387424"/>
            <a:ext cx="11702246" cy="5472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0"/>
            <a:ext cx="137867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479715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PI: Gibb, BMRC CTU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990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" t="-7123" r="5093" b="1814"/>
          <a:stretch/>
        </p:blipFill>
        <p:spPr>
          <a:xfrm>
            <a:off x="0" y="-387424"/>
            <a:ext cx="9144000" cy="6996159"/>
          </a:xfrm>
        </p:spPr>
      </p:pic>
    </p:spTree>
    <p:extLst>
      <p:ext uri="{BB962C8B-B14F-4D97-AF65-F5344CB8AC3E}">
        <p14:creationId xmlns:p14="http://schemas.microsoft.com/office/powerpoint/2010/main" val="31402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091" t="-579" r="-41428" b="-36733"/>
          <a:stretch/>
        </p:blipFill>
        <p:spPr>
          <a:xfrm>
            <a:off x="-1692696" y="764703"/>
            <a:ext cx="14949714" cy="5685033"/>
          </a:xfrm>
        </p:spPr>
      </p:pic>
      <p:sp>
        <p:nvSpPr>
          <p:cNvPr id="5" name="TextBox 4"/>
          <p:cNvSpPr txBox="1"/>
          <p:nvPr/>
        </p:nvSpPr>
        <p:spPr>
          <a:xfrm>
            <a:off x="1979712" y="4941168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/>
                <a:cs typeface="Cambria"/>
              </a:rPr>
              <a:t>N=</a:t>
            </a:r>
            <a:r>
              <a:rPr lang="en-US" sz="3200" dirty="0" smtClean="0">
                <a:latin typeface="Cambria"/>
                <a:cs typeface="Cambria"/>
              </a:rPr>
              <a:t>1200 </a:t>
            </a:r>
            <a:r>
              <a:rPr lang="en-US" sz="3200" dirty="0" smtClean="0">
                <a:latin typeface="Cambria"/>
                <a:cs typeface="Cambria"/>
              </a:rPr>
              <a:t>children</a:t>
            </a:r>
          </a:p>
          <a:p>
            <a:pPr algn="ctr"/>
            <a:r>
              <a:rPr lang="en-US" sz="3200" dirty="0" smtClean="0">
                <a:latin typeface="Cambria"/>
                <a:cs typeface="Cambria"/>
              </a:rPr>
              <a:t>New FDC; 75, 50, 150 </a:t>
            </a:r>
            <a:endParaRPr lang="en-US" sz="3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3712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77850"/>
            <a:ext cx="7848600" cy="1927225"/>
          </a:xfrm>
        </p:spPr>
        <p:txBody>
          <a:bodyPr/>
          <a:lstStyle/>
          <a:p>
            <a:r>
              <a:rPr lang="en-US" dirty="0" smtClean="0"/>
              <a:t>MDR-TB treatment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ANNEKEH\Desktop\damian pics June 2011\_H1J7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355975"/>
            <a:ext cx="41148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6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14783"/>
              </p:ext>
            </p:extLst>
          </p:nvPr>
        </p:nvGraphicFramePr>
        <p:xfrm>
          <a:off x="467543" y="1538334"/>
          <a:ext cx="7992889" cy="4595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8735"/>
                <a:gridCol w="1999821"/>
                <a:gridCol w="1424333"/>
              </a:tblGrid>
              <a:tr h="484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0" dirty="0" smtClean="0">
                          <a:effectLst/>
                          <a:latin typeface="Cambria"/>
                          <a:ea typeface="Times New Roman"/>
                          <a:cs typeface="Cambria"/>
                        </a:rPr>
                        <a:t>Management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mbria"/>
                          <a:cs typeface="Cambria"/>
                        </a:rPr>
                        <a:t>n (%)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484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effectLst/>
                          <a:latin typeface="Cambria"/>
                          <a:cs typeface="Cambria"/>
                        </a:rPr>
                        <a:t>Admitted to hospital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mbria"/>
                          <a:cs typeface="Cambria"/>
                        </a:rPr>
                        <a:t>Yes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mbria"/>
                          <a:cs typeface="Cambria"/>
                        </a:rPr>
                        <a:t>103 (69.1)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484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Median duration </a:t>
                      </a:r>
                      <a:r>
                        <a:rPr lang="en-GB" sz="2000" b="0" dirty="0" smtClean="0">
                          <a:effectLst/>
                          <a:latin typeface="Cambria"/>
                          <a:cs typeface="Cambria"/>
                        </a:rPr>
                        <a:t>admission (</a:t>
                      </a:r>
                      <a:r>
                        <a:rPr lang="en-GB" sz="2000" b="0" dirty="0" err="1" smtClean="0">
                          <a:effectLst/>
                          <a:latin typeface="Cambria"/>
                          <a:cs typeface="Cambria"/>
                        </a:rPr>
                        <a:t>mo</a:t>
                      </a:r>
                      <a:r>
                        <a:rPr lang="en-GB" sz="2000" b="0" dirty="0" smtClean="0">
                          <a:effectLst/>
                          <a:latin typeface="Cambria"/>
                          <a:cs typeface="Cambria"/>
                        </a:rPr>
                        <a:t>; n=103</a:t>
                      </a: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 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ambria"/>
                          <a:cs typeface="Cambria"/>
                        </a:rPr>
                        <a:t>5 (3-7)</a:t>
                      </a:r>
                      <a:endParaRPr lang="en-ZA" sz="2000" b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484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Treated with injectable drugs (n=142</a:t>
                      </a:r>
                      <a:r>
                        <a:rPr lang="en-GB" sz="2000" b="0" dirty="0" smtClean="0">
                          <a:effectLst/>
                          <a:latin typeface="Cambria"/>
                          <a:cs typeface="Cambria"/>
                        </a:rPr>
                        <a:t>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Yes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ambria"/>
                          <a:cs typeface="Cambria"/>
                        </a:rPr>
                        <a:t>94 (66.2)</a:t>
                      </a:r>
                      <a:endParaRPr lang="en-ZA" sz="2000" b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1002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Median duration of injectable drug use (n=94;IQR)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 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4 (4-6)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95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Median duration of total treatment (n=137 ;IQR</a:t>
                      </a:r>
                      <a:r>
                        <a:rPr lang="en-GB" sz="2000" b="0" dirty="0" smtClean="0">
                          <a:effectLst/>
                          <a:latin typeface="Cambria"/>
                          <a:cs typeface="Cambria"/>
                        </a:rPr>
                        <a:t>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 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13 (11-18)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  <a:tr h="676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Median number of months to culture conversion (n=40</a:t>
                      </a:r>
                      <a:r>
                        <a:rPr lang="en-GB" sz="2000" b="0" dirty="0" smtClean="0">
                          <a:effectLst/>
                          <a:latin typeface="Cambria"/>
                          <a:cs typeface="Cambria"/>
                        </a:rPr>
                        <a:t>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ambria"/>
                          <a:cs typeface="Cambria"/>
                        </a:rPr>
                        <a:t> </a:t>
                      </a:r>
                      <a:endParaRPr lang="en-ZA" sz="2000" b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mbria"/>
                          <a:cs typeface="Cambria"/>
                        </a:rPr>
                        <a:t>1 (0.5-2)</a:t>
                      </a:r>
                      <a:endParaRPr lang="en-ZA" sz="2000" b="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561256"/>
            <a:ext cx="799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8300" algn="l"/>
              </a:tabLst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ambria"/>
                <a:ea typeface="Times New Roman" pitchFamily="18" charset="0"/>
                <a:cs typeface="Cambria"/>
              </a:rPr>
              <a:t>MDR-TB treatment in children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rgbClr val="990033"/>
                </a:solidFill>
                <a:effectLst/>
                <a:latin typeface="Cambria"/>
                <a:ea typeface="Times New Roman" pitchFamily="18" charset="0"/>
                <a:cs typeface="Cambria"/>
              </a:rPr>
              <a:t>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ambria"/>
                <a:ea typeface="Times New Roman" pitchFamily="18" charset="0"/>
                <a:cs typeface="Cambria"/>
              </a:rPr>
              <a:t>(n=149)</a:t>
            </a:r>
            <a:endParaRPr kumimoji="0" lang="en-ZA" sz="32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3429" y="6349731"/>
            <a:ext cx="2878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Seddon,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Infect Dis 2013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7227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990033"/>
                </a:solidFill>
              </a:rPr>
              <a:t>T</a:t>
            </a:r>
            <a:r>
              <a:rPr lang="en-US" sz="3200" dirty="0" smtClean="0">
                <a:solidFill>
                  <a:srgbClr val="990033"/>
                </a:solidFill>
              </a:rPr>
              <a:t>reatment outcomes in children with MDR-TB</a:t>
            </a:r>
            <a:endParaRPr lang="en-US" sz="3200" dirty="0">
              <a:solidFill>
                <a:srgbClr val="990033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07345"/>
              </p:ext>
            </p:extLst>
          </p:nvPr>
        </p:nvGraphicFramePr>
        <p:xfrm>
          <a:off x="457200" y="1844823"/>
          <a:ext cx="7715200" cy="2772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0189"/>
                <a:gridCol w="3685011"/>
              </a:tblGrid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Georgia"/>
                          <a:cs typeface="Georgia"/>
                        </a:rPr>
                        <a:t>Outcome</a:t>
                      </a:r>
                      <a:endParaRPr lang="en-ZA" sz="240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Georgia"/>
                          <a:cs typeface="Georgia"/>
                        </a:rPr>
                        <a:t>N = 149 (%)</a:t>
                      </a:r>
                      <a:endParaRPr lang="en-ZA" sz="240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eorgia"/>
                          <a:cs typeface="Georgia"/>
                        </a:rPr>
                        <a:t>Cure</a:t>
                      </a:r>
                      <a:endParaRPr lang="en-ZA" sz="2400" b="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800000"/>
                          </a:solidFill>
                          <a:effectLst/>
                          <a:latin typeface="Georgia"/>
                          <a:cs typeface="Georgia"/>
                        </a:rPr>
                        <a:t>36 (24.2)</a:t>
                      </a:r>
                      <a:endParaRPr lang="en-ZA" sz="2400" b="0" dirty="0">
                        <a:solidFill>
                          <a:srgbClr val="800000"/>
                        </a:solidFill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</a:tr>
              <a:tr h="432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eorgia"/>
                          <a:cs typeface="Georgia"/>
                        </a:rPr>
                        <a:t>Probable </a:t>
                      </a:r>
                      <a:r>
                        <a:rPr lang="en-GB" sz="2400" b="0" dirty="0" smtClean="0">
                          <a:effectLst/>
                          <a:latin typeface="Georgia"/>
                          <a:cs typeface="Georgia"/>
                        </a:rPr>
                        <a:t>cure</a:t>
                      </a:r>
                      <a:r>
                        <a:rPr lang="en-GB" sz="2400" b="0" baseline="30000" dirty="0" smtClean="0">
                          <a:effectLst/>
                          <a:latin typeface="Georgia"/>
                          <a:cs typeface="Georgia"/>
                        </a:rPr>
                        <a:t>*</a:t>
                      </a:r>
                      <a:endParaRPr lang="en-ZA" sz="2400" b="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800000"/>
                          </a:solidFill>
                          <a:effectLst/>
                          <a:latin typeface="Georgia"/>
                          <a:cs typeface="Georgia"/>
                        </a:rPr>
                        <a:t>101 (67.8)</a:t>
                      </a:r>
                      <a:endParaRPr lang="en-ZA" sz="2400" b="0" dirty="0">
                        <a:solidFill>
                          <a:srgbClr val="800000"/>
                        </a:solidFill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eorgia"/>
                          <a:cs typeface="Georgia"/>
                        </a:rPr>
                        <a:t>Transferred out</a:t>
                      </a:r>
                      <a:endParaRPr lang="en-ZA" sz="2400" b="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eorgia"/>
                          <a:cs typeface="Georgia"/>
                        </a:rPr>
                        <a:t>1 (0.7)</a:t>
                      </a:r>
                      <a:endParaRPr lang="en-ZA" sz="2400" b="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eorgia"/>
                          <a:cs typeface="Georgia"/>
                        </a:rPr>
                        <a:t>Lost to follow up</a:t>
                      </a:r>
                      <a:endParaRPr lang="en-ZA" sz="2400" b="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eorgia"/>
                          <a:cs typeface="Georgia"/>
                        </a:rPr>
                        <a:t>8 (5.4)</a:t>
                      </a:r>
                      <a:endParaRPr lang="en-ZA" sz="2400" b="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Georgia"/>
                          <a:cs typeface="Georgia"/>
                        </a:rPr>
                        <a:t>Died</a:t>
                      </a:r>
                      <a:endParaRPr lang="en-ZA" sz="2400" b="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eorgia"/>
                          <a:cs typeface="Georgia"/>
                        </a:rPr>
                        <a:t>3 (2.0)</a:t>
                      </a:r>
                      <a:endParaRPr lang="en-ZA" sz="2400" b="0" dirty="0">
                        <a:effectLst/>
                        <a:latin typeface="Georgia"/>
                        <a:ea typeface="Times New Roman"/>
                        <a:cs typeface="Georgi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868472"/>
            <a:ext cx="7850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Includes </a:t>
            </a:r>
            <a:r>
              <a:rPr lang="en-GB" dirty="0"/>
              <a:t>8 patients who stopped their therapy before indicated but were clinically well at follow </a:t>
            </a:r>
            <a:r>
              <a:rPr lang="en-GB" dirty="0" smtClean="0"/>
              <a:t>up</a:t>
            </a:r>
          </a:p>
          <a:p>
            <a:endParaRPr lang="en-Z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23429" y="6349731"/>
            <a:ext cx="2878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Seddon,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Infect Dis 2013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5557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267</TotalTime>
  <Words>1566</Words>
  <Application>Microsoft Macintosh PowerPoint</Application>
  <PresentationFormat>On-screen Show (4:3)</PresentationFormat>
  <Paragraphs>333</Paragraphs>
  <Slides>25</Slides>
  <Notes>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Clarity</vt:lpstr>
      <vt:lpstr>Dokument8!OLE_LINK4</vt:lpstr>
      <vt:lpstr>Worksheet</vt:lpstr>
      <vt:lpstr>TOMORROW’S TB TREATMENT IN CHILDREN</vt:lpstr>
      <vt:lpstr>Key transitions in tuberculosis</vt:lpstr>
      <vt:lpstr>PowerPoint Presentation</vt:lpstr>
      <vt:lpstr>PowerPoint Presentation</vt:lpstr>
      <vt:lpstr>PowerPoint Presentation</vt:lpstr>
      <vt:lpstr>PowerPoint Presentation</vt:lpstr>
      <vt:lpstr>MDR-TB treatment </vt:lpstr>
      <vt:lpstr>PowerPoint Presentation</vt:lpstr>
      <vt:lpstr>Treatment outcomes in children with MDR-TB</vt:lpstr>
      <vt:lpstr>PowerPoint Presentation</vt:lpstr>
      <vt:lpstr>AMIKACIN PK BY AGE AND HIV STATUS (N=28)</vt:lpstr>
      <vt:lpstr>Levofloxacin for children: 15 mg/kg daily</vt:lpstr>
      <vt:lpstr>Moxifloxacin PK in children by HIV status, nutritional status and administration method: 7-15 years, n=23 </vt:lpstr>
      <vt:lpstr>PowerPoint Presentation</vt:lpstr>
      <vt:lpstr>DELAMANID  </vt:lpstr>
      <vt:lpstr>PowerPoint Presentation</vt:lpstr>
      <vt:lpstr>Delamanid Pediatric Development Timeline</vt:lpstr>
      <vt:lpstr>Bedaquiline</vt:lpstr>
      <vt:lpstr>Novel MDR-TB treatment regimen</vt:lpstr>
      <vt:lpstr>STAND: PA -824, M, Z </vt:lpstr>
      <vt:lpstr>NiX-TB: XDR-TB </vt:lpstr>
      <vt:lpstr>TB CHAMP</vt:lpstr>
      <vt:lpstr>Design</vt:lpstr>
      <vt:lpstr>PowerPoint Presentation</vt:lpstr>
      <vt:lpstr>PowerPoint Presentation</vt:lpstr>
    </vt:vector>
  </TitlesOfParts>
  <Company>University of Stellenbosch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 Number: NiX-TB-(J-L-Pa--Z) </dc:title>
  <dc:creator>Anneke Hesseling</dc:creator>
  <cp:lastModifiedBy>Anneke Hesseling</cp:lastModifiedBy>
  <cp:revision>28</cp:revision>
  <dcterms:created xsi:type="dcterms:W3CDTF">2014-10-22T20:56:03Z</dcterms:created>
  <dcterms:modified xsi:type="dcterms:W3CDTF">2014-11-13T04:30:26Z</dcterms:modified>
</cp:coreProperties>
</file>